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80625" cy="7559675"/>
  <p:notesSz cx="7559675" cy="10691813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72FF5-1894-4F22-B9FC-875383ADA2C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8C333-5B39-4AD2-84FC-1D9E809D13E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67112-50B4-42BE-9E88-4E82468A148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6576E-1790-4F31-AA2E-27D7DA8B1A5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95FFA1-063B-4DE9-9BC8-5D377CC24DB0}" type="slidenum">
              <a:t>‹#›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768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EB7FD-5786-4C6A-833E-C59E244EB4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4AE6C-0271-4357-8637-3412924E763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de-D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46EB928-3588-4DEC-BCA4-D8AE1D45484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9C554-5122-4CC6-BBF0-42F4DBA0594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5E92F-A936-4F9E-A8BA-3A88AAD85D2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77E89-1AC6-453E-886D-ED28D0858C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5167F52-9428-4996-876A-E2E07B9DCC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94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3D304E-B14A-4671-B73A-5096D237B3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0B138407-367C-4A84-9C78-DEA9124CB55C}" type="slidenum">
              <a:t>1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C83C936-62EA-4162-B7EB-1C03FDFDCCAC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D715C7-012D-49DE-9359-4C4E54B9119A}" type="slidenum">
              <a:t>1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552D67C-9499-4D77-8E54-A58B402169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A9994B4-736E-491B-AC8C-DB1FF58EC3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7AD9323-98F8-4342-8343-8634DADFE5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AA497855-1FA7-4AC9-9122-0F22219B1C6D}" type="slidenum">
              <a:t>10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34DD140-2BD4-433F-8EC7-CF159A933461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533B1EC-15E2-4D0D-810F-76A0D04EDC84}" type="slidenum">
              <a:t>10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46101CF-6EE4-4F26-87A2-079AA217F6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BCB12AD-94C4-4A15-BE19-C3D33B05AE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5813198-0222-435A-82ED-E83FD427D1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64179E1-C1EE-4CE9-B186-17BB59C38BC2}" type="slidenum">
              <a:t>11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CC4948C-F684-4DBE-ADE0-951818DD9A7D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DB50BED-EBA8-48F8-ABA9-6BA1B399BA83}" type="slidenum">
              <a:t>11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9A28114-85ED-4CCF-90B6-CFF80AE80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C3804E3-64ED-464B-858C-3B101A6E3F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5EFDB1-F515-4EC9-A936-78E41FF284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0A61C123-2F56-46E1-9F2C-4666315A7CBE}" type="slidenum">
              <a:t>12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CBF6893-1096-4562-A89A-70E47822203C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5E1DC2E-9047-447F-A637-D66223647C86}" type="slidenum">
              <a:t>12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0ED35B0-922D-46EA-9CEC-1704A71A52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AF4C1CD2-262F-4309-B369-6496BBAD52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418D0E1-A778-4547-9C08-03A829342F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EAEBE19D-9D47-4CFF-8624-873E2CE2C679}" type="slidenum">
              <a:t>13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52A4A56-93EB-4ABF-9B89-460E5A735585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9031550-FF9C-4796-A5D8-B3D7065D58AD}" type="slidenum">
              <a:t>13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FF69635-24E5-49E3-AE8F-C7A9A0AA7D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11775CD-9F3F-4585-A4EE-1FAC3FB384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AC984C-E8CD-4BB0-AE4C-730928F8A1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E4610251-E36C-4561-9DF3-0177AEBC9044}" type="slidenum">
              <a:t>14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E542BBC-62D6-47C0-946E-5A6B90429C2E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1B69AB1-3620-437B-99F4-38941284FDB4}" type="slidenum">
              <a:t>14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48A8F1E-169E-44D4-9F9A-32FBBA6323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606A108-AFB4-4267-8F52-F86BEB5455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34BCC78-C71B-48FC-8A8A-EC383477B1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9287047-1F83-4E3D-9CD3-1A5B0FD2A899}" type="slidenum">
              <a:t>15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07EFE42-9992-4517-9D55-AA6603378B41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0795164-DC9F-40D8-9752-4E485FDFC9D8}" type="slidenum">
              <a:t>15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F56CC77-5EAD-43EE-8BCE-1D467AE7D1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FF62FBF-3E03-4AA2-ABC1-823AF5A61C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47288BD-DCEF-4268-B79B-CC310F2A4A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A19F768-DDBC-48C1-B76F-EADCD0BCFFFF}" type="slidenum">
              <a:t>16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A2DF7CA-69A1-4AB4-8434-C22CD4DC8B2C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354292-E583-45FA-B3E2-645511F81B36}" type="slidenum">
              <a:t>16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BC7EDED-BD98-4596-8053-E99EE11EB8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4EA5F52-8761-48C4-BACA-00482AC44A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E6E654-5B31-4F73-ABB5-12F78B9FCA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AC099AF-3BAB-46A8-8854-6A4F45B3AA67}" type="slidenum">
              <a:t>17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A721379-BD86-46ED-9777-63117203E6A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4011513-1FFA-429E-A49A-DA2826770180}" type="slidenum">
              <a:t>17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FDC8F76-BE50-48BC-A797-B980C19073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81D1719-2BCC-4A65-BCA9-F81AF142A7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D4C877-F132-45B8-B602-96BF2C7854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FEC9905-F9BF-426B-90A5-C73849B16537}" type="slidenum">
              <a:t>18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78640BB-AC38-4BCF-8D94-75AEC5CDDB52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0873209-47C1-44FE-BEE8-396FDE90DC72}" type="slidenum">
              <a:t>18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6503A85-61B7-41C1-97B3-7F3B0A539D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29B0684-F9CB-4148-87AE-3483D30A5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CB7EA0C-A495-4132-90B0-902304A997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4B70152-308F-47E1-A146-D32AE5B2D475}" type="slidenum">
              <a:t>19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7AE7055-810F-432A-9CB5-FA69321FFA2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E807CBE-06A0-47E8-BA81-885DB8BFB704}" type="slidenum">
              <a:t>19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87D1E30-C9D9-488F-9B1E-2BD0CF51F0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A022A4A0-727F-45E9-8106-89A9010B29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C07520-CDE6-40BC-AD15-CEB3216745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AE20D3B-7557-49AA-AAD1-92C2EAC4DE6A}" type="slidenum">
              <a:t>2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1965894-ACE1-4287-88DF-CC4E1580139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AEFB5F9-6B37-4CDD-A885-54D1CB408EFD}" type="slidenum">
              <a:t>2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5DF3234-D5EA-4CD3-89DB-539D4BFDFF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5BE0894-4164-4E31-850C-70533F7E55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89511D-6E21-45D1-B84C-A51F9DCE98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140D8D2-6419-4638-AD10-70E302A99002}" type="slidenum">
              <a:t>20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EDBA6A7-956B-411F-9C8C-08B0AF1DCC6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7EDBC2D-6780-478B-A3D2-16C048EAB5F1}" type="slidenum">
              <a:t>20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ADBDB08-9B33-4EE4-9810-89112890FA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8CD9191-87B1-44CE-BC12-F566030227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05D60C-819E-4E0F-A59A-CE1A898A77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73B123F-7CA1-454F-9C96-3C4DB9502939}" type="slidenum">
              <a:t>21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DB66E0F-F8C7-42DD-A391-F9583D489DAB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8BD1182-59A9-4528-B836-24735D7B5A2E}" type="slidenum">
              <a:t>21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C8B6528-C316-4BF0-AF59-7CDBD97C40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FBC4A73-2DB7-41C3-8E3F-174D37A421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306A567-3E5B-4EFE-A1FF-524EA38598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5DF38AE-835D-428F-AC1E-8B744D66221C}" type="slidenum">
              <a:t>22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EC0D19-CE23-4020-A6A2-4628B602A8A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54C56BA-E32B-400F-9634-91B056F0C148}" type="slidenum">
              <a:t>22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2E18318-B3C0-478E-B05E-9EBB9CC35A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20BDA95-88BF-4256-8F84-53749FCE38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AB7189E-EF22-4C13-892B-0FE08C628E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7337133-4C26-4461-B34A-9E9CA555D1A3}" type="slidenum">
              <a:t>23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F716F36-605A-40C8-BFA7-3B4BB88699CB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E2E380B-5B7E-40BA-8543-F4AC2145CE38}" type="slidenum">
              <a:t>23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2A0BFF0-B4A0-44CA-B1B2-8F06500A10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3684578-FD18-42A8-868E-3F920D7087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E7A035-E73D-4032-8A00-6C46D40277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6524641-E588-492D-B325-B2A6D78D59FF}" type="slidenum">
              <a:t>24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94656BB-26DA-4C08-B1F7-0D03442EF697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6D47EC4-CC91-41CE-B80B-6B5E9C72996B}" type="slidenum">
              <a:t>24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D93D1ED-9FF7-4492-8649-1D81115815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5B9FD0B-2A2E-4811-B151-2CED7C801B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251ADB0-2346-4C29-8839-F0B3F876C0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14087239-F0D3-4B38-88E4-BE1EB07B79F2}" type="slidenum">
              <a:t>25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70F9EA4-617F-41BF-BF60-56C9C638B3EB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76A2949-B744-4A42-9DD0-07EDBFE1A48A}" type="slidenum">
              <a:t>25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348FFE9-ACDF-4F1C-A023-5F08B84C65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C4AB771-E043-4B12-B180-707C112B87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797C6B-0FAF-419C-8C9C-1B837AD198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06F1EF9E-A8BE-4479-A63A-A77B91E8AB0C}" type="slidenum">
              <a:t>26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CA3B32F-CBF3-4C34-882C-502332C5A0B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A35374C-4141-4479-AD00-EEEDBC86BF3B}" type="slidenum">
              <a:t>26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BC27CEA-8732-44BF-890F-CEAB6F11E9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C4F5854-D782-4BE7-88D1-6A88F42DB3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6737D20-1B42-4692-8688-1996FA6677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277AF3B8-285D-4A00-B9CE-5AE14FBC9FF7}" type="slidenum">
              <a:t>27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4029BBB-20E0-4F3B-97D9-BBB7993D8493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12678F9-C0B6-4F16-B649-063C42285F40}" type="slidenum">
              <a:t>27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2917254-8B6F-4477-9470-4A888D5106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F96366B-6FBA-44C6-99AC-F3DDD1338E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0675644-00E3-46FA-935E-2BD98DAC93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4D11C9B-57D7-4868-8DBE-C6EE97324572}" type="slidenum">
              <a:t>28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59C90C8-CF6C-4A30-9E47-0F3D033D08F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877224D-2B30-43F3-B1DC-E8A9C35924CC}" type="slidenum">
              <a:t>28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0EB8C22-64A6-4442-9F82-CECF210926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3B6118A-09EE-4B0D-8660-1672988DB8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BF5450E-7E67-4C93-B5C2-2F0A5F1032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822EACD8-E4EB-4631-9F34-E316CAE6F53E}" type="slidenum">
              <a:t>29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2B7668-5A4C-4520-B07E-2EDEF0BB81F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D0F9A98-75AA-4600-9921-6F658905C84F}" type="slidenum">
              <a:t>29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80F4A55-0051-42F9-845F-BED907CC0D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DB591BB-8CC3-4B04-921B-833542360D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ED0CCF-0203-4EEE-AA30-5526DCC9E8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1B9826E-0D69-4818-ADE1-A08E431DDF8E}" type="slidenum">
              <a:t>3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4AB9F4-8608-4D1C-BB7E-9793E757CA2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529BB87-2050-41BE-B022-2482817BAA8A}" type="slidenum">
              <a:t>3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4D46D84-C450-472B-BA13-2B9CB013E4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9A1D436-3620-4B2C-8E8A-D5CE94AEE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7DC5E0-1DBF-4A6D-A908-1DB97E1A00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890CA0C8-A694-4902-8645-4E7330CD65B1}" type="slidenum">
              <a:t>30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A14B6C5-45A7-4CF6-8151-2978317A322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0E4255D-6335-41A8-A66C-40194319DBE4}" type="slidenum">
              <a:t>30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0E2B855-CF47-4380-835C-9CB0FEC9B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94ECAA3-772C-40E1-8383-5C5787D5D9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4124670-4601-4AE8-A4C4-36609993B3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559789E-B025-4CB6-923E-AD009C0329DD}" type="slidenum">
              <a:t>31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0046BF3-857F-4F1F-940B-567649E9BE5A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68B1706-55F9-4BD0-BB5C-640B534E0E77}" type="slidenum">
              <a:t>31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FB322FD-B6FA-4694-8E28-74F01497A0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0D496D7-2D73-45F2-91BF-7037C6C8BF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B354BD0-CAE2-4E7A-A5EA-4BF5F6FD4B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A2F6186-7343-4AB9-96BC-1562B04D9CF9}" type="slidenum">
              <a:t>32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7F9409-43F8-45C1-8E81-E7B8575D0C63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0480893-6460-4376-9923-6884CAB439F0}" type="slidenum">
              <a:t>32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1409958-A64B-40CB-BB30-D06D2767C3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AFF3D85-F3B1-4E31-97AE-4A6A1053DB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D8EAD7-F501-42E2-80F0-5A727B8F87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5787EE0-713E-4C51-8947-C626A8CA09CD}" type="slidenum">
              <a:t>33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483FEC0-D877-4222-BD19-92D3664727BE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420A5B6-8925-473A-9F4B-88FAA0E41663}" type="slidenum">
              <a:t>33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4258EFA-5968-41B2-85E5-CA1ABCDE7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D932442-CF99-464C-AEFB-D71D0490FD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ED734FD-CFA2-4128-9C9C-A6A17533D1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E5F2CF25-1A40-416E-A92C-59E9A29BF39E}" type="slidenum">
              <a:t>4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B636CC6-ECBD-4F3C-9B8C-1EE89E9E823E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85461A3-EFAF-4EB1-B89D-B322B6D578E4}" type="slidenum">
              <a:t>4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C26EEAE-FE33-4027-B573-DB67095142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A023D16-4D08-478E-9432-9D1B85520A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256742-2059-45D3-820C-77043F3FB9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9C0B12D8-79E2-4A7F-948C-5073813D23C1}" type="slidenum">
              <a:t>5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732A6E5-E293-4EA8-B445-CEAD4B09C1DA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FB80A83-A242-4674-B2DF-BAF71A454D75}" type="slidenum">
              <a:t>5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874944-42DD-44E7-9F69-23FAAFF3C8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E0A45EF-AA25-4A86-95DB-D232946638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CF087BB-CF6C-4BB7-A7E6-9CF3398EB3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E573912-4B5E-4F3B-AF73-B9635F958B2D}" type="slidenum">
              <a:t>6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A1BC8C0-C040-47C0-A0AF-23BDBFD3EC9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B50B602-5FF6-4FA8-8B00-89E334971C29}" type="slidenum">
              <a:t>6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432048F-1C24-41F1-8161-E6FF19B58C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A950783-06E1-4271-8357-499C8817DF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E925955-529D-4E01-9AD7-D545E6867C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8EC58F73-5652-40F0-9075-388E6CD40868}" type="slidenum">
              <a:t>7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3D35F96-9DB8-4B32-8007-91D6380A44DC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F8808F8-8D96-4193-9C3B-AD2242CDB22E}" type="slidenum">
              <a:t>7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BB9DB0E-66D9-489B-AD59-D8162F095C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4D6FE84-5CB1-4217-8A0E-A1540350B4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622D06-67E9-4E9E-B79D-3CC8D6663B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860D3F7-174E-45BC-BB2B-06341129C721}" type="slidenum">
              <a:t>8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7DE36BE-AEA6-482B-9AAF-8A8E88691AA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3C7D72F-FC8F-44C3-BF0B-0C1695408306}" type="slidenum">
              <a:t>8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BB5C65B-19A1-4E86-9DD5-2F67DF3A96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290DE6F-8D11-46CF-8CD1-7C03360560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0DD9B08-511F-4E51-810E-CFA69F7FE3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08C2E04-4A6A-416A-83C1-374CFA9C5CC7}" type="slidenum">
              <a:t>9</a:t>
            </a:fld>
            <a:endParaRPr lang="de-D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A23364-A298-4D28-BB80-6E47EA2535B0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49BC1E-33CA-4A77-8A31-C92FE9D25688}" type="slidenum">
              <a:t>9</a:t>
            </a:fld>
            <a:endParaRPr lang="de-D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81740AC-B985-47B1-977B-3A25F37F8D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19F71D5-DD25-4BA3-B7FF-2AB2065513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FF5A-224A-4EA4-9C2E-0717F1F186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D932-1BCE-4CBD-8080-F2610C81B7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4C30-D67B-4E23-9054-06454876C2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679E-9005-4C07-8693-F25C8C2BA2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F12E7-AB39-43AE-9BC9-5227356FC6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D7E3AA-1CF6-461D-A38C-102C09AFC37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74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B6E9-6D22-41F6-94B4-11E7D75DD4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275CC-8F93-4109-99CF-8FBBD42EEA8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6751-DE73-4CFA-B8CA-ED7E470BE0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53CA-867F-4BA3-B50B-0A0ECE38AE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1B73-476F-405E-8FC5-C05A158DD5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4C929-C7B9-4545-A801-9A1BF2A41B1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17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84AF2-8BBC-4BF7-9027-B686040DFA1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720" y="301680"/>
            <a:ext cx="2266920" cy="645624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36A42-695F-44E9-A1F1-CD8D487141D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80" y="301680"/>
            <a:ext cx="6653159" cy="6456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67D6-7927-4924-9EA0-BF88DEE661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B2926-078B-4EB0-8330-B752F902CA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E5C6-6036-4708-A88F-757AB13461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41B11-FF1A-4063-8445-5B04287094A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79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0394-6EF7-4BAF-96AC-D81FA3EE44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C916-2BB7-4AAF-A543-EE7AFF8AFF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1769040"/>
            <a:ext cx="9071640" cy="49892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895D-4AB7-471E-9991-3DDE746019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0D8EA-2537-409E-9789-4DA2DA9D48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25CB-38F9-4878-A845-6BA1776780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0C337-0E2F-40BC-8621-B9BEA188DDF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81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377C-6505-4784-95DB-D7B64EC7C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7328-E4D8-4057-9088-6CECF4CCAA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5266-756E-44B5-ACCF-14177AFE18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5875-072E-4710-9870-00AC214CC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80F3C-F4EB-48FF-B4BB-297CB018BB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5B1AE1-A7DF-47BE-861C-7CB541A2B7D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3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C159-3F9A-4945-B753-9981DA0CC6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7F2A-24ED-40FF-84AF-CEFB68622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280" y="1768320"/>
            <a:ext cx="4459320" cy="49896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063B3-14CD-4661-8558-1CF3A852B7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14879" y="1768320"/>
            <a:ext cx="4460760" cy="49896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56DE3-5995-4414-BBC0-574831704F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07455-ADE9-435E-9AE3-7C9A394E02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2805-E89A-4659-A938-FDD6A3A6E5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6F4F0-0571-47C2-B926-9328385E6EF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1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E220-B82F-4733-A922-C07BCCF35D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B7017-AA1B-4E20-A67D-FC7EC7407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675E2-1C08-46EA-AA53-474A53385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53BDC-4C5E-46B2-A9FD-85F3064F000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DAF3-94ED-4587-BC56-30B04D448D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ABA15-A8FE-4D64-92F4-E50CFE1096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79D44-74DF-4DFD-87E0-A1EBF681A5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67DAF-B9EA-404E-83C0-CCBF682CE0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653B9-6538-400C-9762-58A3B291129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94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07E7-8791-43CA-A2FF-45955FCFC7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3FAA2-1A8B-42FA-B7CB-5DB8C3311C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F7CD0-5349-4925-9350-ECA42CE2E4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3C702-4EFA-4CA1-9967-23E6939309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3D0B6-712C-4907-BF80-AE4E6032FAB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7AE4-E160-4341-B51E-CBCAE2A95F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2DDAD-FBC2-47F9-964B-3A93CD71CE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EE923-65AA-4841-A90E-E7B767EE35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D530DD-7E48-46F4-8B2F-B09116FCA381}" type="slidenum">
              <a:t>‹#›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DBDCA0-F1DD-4F6C-9B0F-57B5244EA7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E076CE-F538-4837-B4EC-B25A7C0E55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 lang="de-DE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7640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2418-A799-4A76-9A49-02E2A9DD6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D414-AAD1-47C7-9CD8-E415023D82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1B1A7-1184-4652-80A1-5396FE5CB0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BF310-A855-4960-98DB-8EE753ACD1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B45C1-9C1D-4349-B473-FE9A9FF473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48A31-E52E-4AB2-BCB5-77157D780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874D3-4464-4DD6-96D5-C0730B84ADB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2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7AE2-7298-49F8-B889-693BBC6309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975B5-C3ED-4FFA-B669-892BFAF7B9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89F24-65EB-475F-BD79-123DEE5FA2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EC877-D1F6-4D72-A514-729BF9DAA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1B667-B896-4822-9358-00950CEA60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0D9FD-64F4-4E04-87F2-66E5FE8D99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197032-02D9-4291-A889-7C8EFE67754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D83F8-2040-4C84-8C3D-2F22ADD67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7497A-B3DD-4594-8458-30C82EF798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C6B2-E1E8-441D-9F3C-CD89C90103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AB827-FD3A-4343-9D07-04AABDDB1E6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EF48-A2C9-4DD6-A097-475458FBA34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AA25EEA-9111-4AFD-B57C-322E13B88354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414"/>
        </a:spcAft>
        <a:buNone/>
        <a:tabLst/>
        <a:defRPr lang="en-US" sz="32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C20E-8422-423E-AD80-94CD2828FD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7793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De Heilige Geest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- algemeen 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CDB7E-3247-49E0-A5EE-A01D3B7567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07040"/>
            <a:ext cx="9071640" cy="171324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nl-NL" b="1"/>
              <a:t>‘God is een geest, …’</a:t>
            </a:r>
          </a:p>
          <a:p>
            <a:pPr lvl="0" algn="ctr"/>
            <a:endParaRPr lang="nl-NL"/>
          </a:p>
          <a:p>
            <a:pPr lvl="0" algn="ctr"/>
            <a:r>
              <a:rPr lang="nl-NL" sz="2400"/>
              <a:t>Johannes 4,24</a:t>
            </a:r>
            <a:r>
              <a:rPr lang="nl-NL" sz="2400" baseline="30000"/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8F47-DB75-41AF-8472-2FCBF98358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62080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bij de menswording van de Heer Jezus: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535C5-85A4-4568-B0DA-E32BCF1E7A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/>
            <a:r>
              <a:rPr lang="de-DE"/>
              <a:t>aankondiging Lk 1:35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zwangerschap Mt 1:18-20</a:t>
            </a:r>
          </a:p>
          <a:p>
            <a:pPr lvl="0" algn="ctr"/>
            <a:endParaRPr lang="de-DE" sz="2000"/>
          </a:p>
          <a:p>
            <a:pPr lvl="0" algn="ctr"/>
            <a:endParaRPr lang="de-DE" sz="2000"/>
          </a:p>
          <a:p>
            <a:pPr lvl="0" algn="ctr"/>
            <a:endParaRPr lang="de-DE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1100-C60E-469B-8AEA-3D796A85C9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62080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bij de openbare dienst van de Heer Jezus: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96C6D-8B6A-42B7-9F81-6FC8148D1D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319040"/>
            <a:ext cx="9071640" cy="6324840"/>
          </a:xfrm>
        </p:spPr>
        <p:txBody>
          <a:bodyPr anchor="ctr" anchorCtr="1"/>
          <a:lstStyle/>
          <a:p>
            <a:pPr lvl="0" algn="ctr"/>
            <a:r>
              <a:rPr lang="de-DE" sz="2400"/>
              <a:t>doop Mt. 3:16; Joh. 1:33</a:t>
            </a:r>
          </a:p>
          <a:p>
            <a:pPr lvl="0" algn="ctr"/>
            <a:r>
              <a:rPr lang="de-DE" sz="2400"/>
              <a:t>gezalfd Hd. 10:38</a:t>
            </a:r>
          </a:p>
          <a:p>
            <a:pPr lvl="0" algn="ctr"/>
            <a:r>
              <a:rPr lang="de-DE" sz="2400"/>
              <a:t>begin van de dienst Lk. 4:1,14</a:t>
            </a:r>
          </a:p>
          <a:p>
            <a:pPr lvl="0" algn="ctr"/>
            <a:r>
              <a:rPr lang="de-DE" sz="2400"/>
              <a:t>Offer Hebr. 9:14</a:t>
            </a:r>
          </a:p>
          <a:p>
            <a:pPr lvl="0" algn="ctr"/>
            <a:endParaRPr lang="de-DE" sz="2400"/>
          </a:p>
          <a:p>
            <a:pPr lvl="0" algn="ctr"/>
            <a:r>
              <a:rPr lang="de-DE" sz="2400"/>
              <a:t>Rechtvaardiging door opstanding:</a:t>
            </a:r>
          </a:p>
          <a:p>
            <a:pPr lvl="0" algn="ctr"/>
            <a:r>
              <a:rPr lang="de-DE" sz="2400"/>
              <a:t>1 Tim. 3:16, 1 Petr. 3:18</a:t>
            </a:r>
            <a:r>
              <a:rPr lang="de-DE" sz="2400" baseline="30000"/>
              <a:t>b</a:t>
            </a:r>
            <a:r>
              <a:rPr lang="de-DE" sz="2400"/>
              <a:t>, Rom. 1:4</a:t>
            </a:r>
          </a:p>
          <a:p>
            <a:pPr lvl="0" algn="ctr"/>
            <a:r>
              <a:rPr lang="de-DE" sz="2400"/>
              <a:t>(↔ onrechtvaardige beschuldiging)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6684-28BD-4E4D-8D8F-91814516E0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Titels van de Hl Geest: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60326-3C39-4286-A15A-A80F122BFC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4000" y="1762919"/>
            <a:ext cx="8351640" cy="5182920"/>
          </a:xfrm>
        </p:spPr>
        <p:txBody>
          <a:bodyPr anchor="ctr" anchorCtr="1"/>
          <a:lstStyle/>
          <a:p>
            <a:pPr lvl="0" algn="ctr"/>
            <a:endParaRPr lang="de-DE" sz="2000"/>
          </a:p>
          <a:p>
            <a:pPr lvl="0" algn="ctr"/>
            <a:endParaRPr lang="de-DE" sz="2000"/>
          </a:p>
          <a:p>
            <a:pPr lvl="0" algn="ctr"/>
            <a:r>
              <a:rPr lang="de-DE" sz="2000"/>
              <a:t>Johannes 14:16,26, 5:26,16:7</a:t>
            </a:r>
          </a:p>
          <a:p>
            <a:pPr lvl="0" algn="ctr"/>
            <a:endParaRPr lang="de-DE" sz="2000"/>
          </a:p>
          <a:p>
            <a:pPr lvl="0" algn="ctr"/>
            <a:r>
              <a:rPr lang="de-DE" b="1"/>
              <a:t>Parakleet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advocaat</a:t>
            </a:r>
          </a:p>
          <a:p>
            <a:pPr lvl="0" algn="ctr"/>
            <a:r>
              <a:rPr lang="de-DE"/>
              <a:t>trooster</a:t>
            </a:r>
          </a:p>
          <a:p>
            <a:pPr lvl="0" algn="ctr"/>
            <a:r>
              <a:rPr lang="de-DE"/>
              <a:t>voorspraak</a:t>
            </a:r>
          </a:p>
          <a:p>
            <a:pPr lvl="0" algn="ctr"/>
            <a:r>
              <a:rPr lang="de-DE" sz="2000"/>
              <a:t>(vgl. Rom. 8:26-27, 1 Joh. 2:1)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 sz="2000"/>
          </a:p>
          <a:p>
            <a:pPr lvl="0" algn="ctr"/>
            <a:endParaRPr lang="de-DE" sz="2000"/>
          </a:p>
          <a:p>
            <a:pPr lvl="0" algn="ctr"/>
            <a:endParaRPr lang="de-DE" sz="2000"/>
          </a:p>
          <a:p>
            <a:pPr lvl="0" algn="ctr"/>
            <a:endParaRPr lang="de-DE" sz="2000"/>
          </a:p>
          <a:p>
            <a:pPr lvl="0" algn="ctr"/>
            <a:endParaRPr lang="de-DE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0360-B161-4970-B2F6-1839FEA2B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4000"/>
            <a:ext cx="9071640" cy="67716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De werken van de Hl Geest: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56318-8E38-428A-B4C9-8F3D9B040B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001599"/>
            <a:ext cx="9071640" cy="452448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onderwijzen Joh. 14:26</a:t>
            </a:r>
          </a:p>
          <a:p>
            <a:pPr lvl="0" algn="ctr"/>
            <a:r>
              <a:rPr lang="de-DE"/>
              <a:t>getuigen Joh. 15:26</a:t>
            </a:r>
          </a:p>
          <a:p>
            <a:pPr lvl="0" algn="ctr"/>
            <a:r>
              <a:rPr lang="de-DE"/>
              <a:t>overtuigen Joh. 16:8-11</a:t>
            </a:r>
          </a:p>
          <a:p>
            <a:pPr lvl="0" algn="ctr"/>
            <a:r>
              <a:rPr lang="de-DE"/>
              <a:t>in de waarheid leiden Joh. 16:13</a:t>
            </a:r>
          </a:p>
          <a:p>
            <a:pPr lvl="0" algn="ctr"/>
            <a:r>
              <a:rPr lang="de-DE"/>
              <a:t>toekomstige dingen verkondigen Joh. 16:13</a:t>
            </a:r>
          </a:p>
          <a:p>
            <a:pPr lvl="0" algn="ctr"/>
            <a:r>
              <a:rPr lang="de-DE"/>
              <a:t>de Heer Jezus verheerlijken Joh. 16:14</a:t>
            </a:r>
          </a:p>
          <a:p>
            <a:pPr lvl="0" algn="ctr"/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4F35-BDDF-41F3-A1B5-629D41FA20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Inspiratie en de Hl Geest: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5574F-DE50-4314-8A06-FCA3EAC79B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337480"/>
            <a:ext cx="9071640" cy="3852359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2 Petr. 1:20-21</a:t>
            </a:r>
          </a:p>
          <a:p>
            <a:pPr lvl="0" algn="ctr"/>
            <a:r>
              <a:rPr lang="de-DE"/>
              <a:t>2 Tim. 3:16</a:t>
            </a:r>
            <a:r>
              <a:rPr lang="de-DE" baseline="30000"/>
              <a:t>a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zie ook:</a:t>
            </a:r>
          </a:p>
          <a:p>
            <a:pPr lvl="0" algn="ctr"/>
            <a:r>
              <a:rPr lang="de-DE"/>
              <a:t>1 Kor. 2:10,13,15</a:t>
            </a:r>
          </a:p>
          <a:p>
            <a:pPr lvl="0" algn="ctr"/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4C79-36DA-4027-90B5-8EB16CC8E7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Beelden van de Hl Geest: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690E-6544-47E7-B1B5-5292E2D28A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665359"/>
            <a:ext cx="9071640" cy="519624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duif 	Mt 3:16</a:t>
            </a:r>
          </a:p>
          <a:p>
            <a:pPr lvl="0" algn="ctr"/>
            <a:r>
              <a:rPr lang="de-DE"/>
              <a:t>wind Joh. 3:8, Hd. 2:2</a:t>
            </a:r>
          </a:p>
          <a:p>
            <a:pPr lvl="0" algn="ctr"/>
            <a:r>
              <a:rPr lang="de-DE"/>
              <a:t>water Joh. 4:14, 7:38</a:t>
            </a:r>
          </a:p>
          <a:p>
            <a:pPr lvl="0" algn="ctr"/>
            <a:r>
              <a:rPr lang="de-DE"/>
              <a:t>knecht Gen. 24</a:t>
            </a:r>
          </a:p>
          <a:p>
            <a:pPr lvl="0" algn="ctr"/>
            <a:r>
              <a:rPr lang="de-DE"/>
              <a:t>zegel Ef. 1:13</a:t>
            </a:r>
          </a:p>
          <a:p>
            <a:pPr lvl="0" algn="ctr"/>
            <a:r>
              <a:rPr lang="de-DE"/>
              <a:t>zalving 1 Joh. 2:20</a:t>
            </a:r>
          </a:p>
          <a:p>
            <a:pPr lvl="0" algn="ctr"/>
            <a:r>
              <a:rPr lang="de-DE"/>
              <a:t>onderpand 2 Kor. 1:22, 5:5</a:t>
            </a:r>
          </a:p>
          <a:p>
            <a:pPr lvl="0" algn="ctr"/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9B00-8EF7-4435-A774-3DEA376FBA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Namen van de Hl Geest: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07D69-663B-4B10-964C-10552E5BAD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673360"/>
            <a:ext cx="9071640" cy="318024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Geest van Christus Rom. 8:9</a:t>
            </a:r>
          </a:p>
          <a:p>
            <a:pPr lvl="0" algn="ctr"/>
            <a:r>
              <a:rPr lang="de-DE"/>
              <a:t>Geest van God Rom. 8:14</a:t>
            </a:r>
          </a:p>
          <a:p>
            <a:pPr lvl="0" algn="ctr"/>
            <a:r>
              <a:rPr lang="de-DE"/>
              <a:t>Geest van zoonschap Rom. 8:15</a:t>
            </a:r>
          </a:p>
          <a:p>
            <a:pPr lvl="0" algn="ctr"/>
            <a:r>
              <a:rPr lang="de-DE"/>
              <a:t>Geest van zijn Zoon Gal. 4:6</a:t>
            </a:r>
          </a:p>
          <a:p>
            <a:pPr lvl="0" algn="ctr"/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02D0-F34C-484E-A60A-2C943C555D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indiviuele gelovige: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EDF4B-3A78-4615-9742-A7D453169C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427120"/>
            <a:ext cx="9071640" cy="367272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algemene werking: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Plaatst de mens in het licht Gen. 6:3 (vgl Joh. 1,9) en dat wekt tegenstand op.</a:t>
            </a:r>
          </a:p>
          <a:p>
            <a:pPr lvl="0" algn="ctr"/>
            <a:r>
              <a:rPr lang="de-DE"/>
              <a:t>demonen uitdrijven Mt. 12:28</a:t>
            </a:r>
          </a:p>
          <a:p>
            <a:pPr lvl="0" algn="ctr"/>
            <a:r>
              <a:rPr lang="de-DE"/>
              <a:t>tegenstand bij Stefanus Hd. 7:51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2A32-E72E-436F-A526-9BA1AB9978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en bekering: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35BC-E89D-4BB7-9591-B42F0AA053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spAutoFit/>
          </a:bodyPr>
          <a:lstStyle/>
          <a:p>
            <a:pPr lvl="0" algn="ctr"/>
            <a:r>
              <a:rPr lang="de-DE"/>
              <a:t>niemand zoekt God Rom. 3:11</a:t>
            </a:r>
          </a:p>
          <a:p>
            <a:pPr lvl="0" algn="ctr"/>
            <a:r>
              <a:rPr lang="de-DE"/>
              <a:t>wedergeboorte Joh. 3:5</a:t>
            </a:r>
          </a:p>
          <a:p>
            <a:pPr lvl="0" algn="ctr"/>
            <a:r>
              <a:rPr lang="de-DE"/>
              <a:t>Het verloop bij de verloren zoon Lk. 15</a:t>
            </a:r>
          </a:p>
          <a:p>
            <a:pPr lvl="0" algn="ctr"/>
            <a:r>
              <a:rPr lang="de-DE"/>
              <a:t>Gods gave Ef. 2:8-9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Dat sluit de andere kant van de verantwoordelijkheid van de mens niet uit. Een van de vele teksten hiervoor is Hd. 17:30-31.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1738-38B7-4B84-B225-E4483A4CA9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 - zalving: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F8ED2-D882-4C62-A7CB-9657A3487D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934639"/>
            <a:ext cx="9071640" cy="465768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nl-NL"/>
              <a:t>Beeld uit het OT. Priesters, konigen en profeten werden gezalfd. Het heeft een ambtelijk karakter en spreekt van waardigheid.</a:t>
            </a:r>
          </a:p>
          <a:p>
            <a:pPr lvl="0" algn="ctr"/>
            <a:r>
              <a:rPr lang="nl-NL"/>
              <a:t>Zalfolie Ex. 30</a:t>
            </a:r>
          </a:p>
          <a:p>
            <a:pPr lvl="0" algn="ctr">
              <a:buSzPct val="45000"/>
              <a:buFont typeface="StarSymbol"/>
              <a:buChar char="●"/>
            </a:pPr>
            <a:endParaRPr lang="nl-NL"/>
          </a:p>
          <a:p>
            <a:pPr lvl="0" algn="ctr"/>
            <a:r>
              <a:rPr lang="nl-NL"/>
              <a:t>Onze waardigheid: ‘En u hebt de zalving van de Heilige en u weet alles.’</a:t>
            </a:r>
          </a:p>
          <a:p>
            <a:pPr lvl="0" algn="ctr"/>
            <a:r>
              <a:rPr lang="nl-NL"/>
              <a:t>1 Joh. 2:20,27, 2 Kor. 1:21-22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B774-5B61-432B-B83D-620CA80717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>
                <a:solidFill>
                  <a:srgbClr val="000000"/>
                </a:solidFill>
              </a:rPr>
              <a:t>Één God – 3 personen: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9C058-894A-45EA-A7C7-E3C5226E40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spAutoFit/>
          </a:bodyPr>
          <a:lstStyle/>
          <a:p>
            <a:pPr algn="ctr"/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A28A0FB-2CF2-4B06-AC54-AACB6927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5240" y="1533960"/>
            <a:ext cx="5990760" cy="51620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C995-B5B9-4913-BF04-6BCBA10C65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verzegeling: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4B5F8-B897-4659-B939-FC8904C7A8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301400"/>
            <a:ext cx="9071640" cy="592452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 sz="2800"/>
              <a:t>een zegel spreekt van:</a:t>
            </a:r>
          </a:p>
          <a:p>
            <a:pPr lvl="0" algn="ctr"/>
            <a:endParaRPr lang="de-DE" sz="2800"/>
          </a:p>
          <a:p>
            <a:pPr lvl="0" algn="ctr"/>
            <a:r>
              <a:rPr lang="de-DE" sz="2800"/>
              <a:t>gezag Jer. 32:10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 sz="2800"/>
          </a:p>
          <a:p>
            <a:pPr lvl="0" algn="ctr"/>
            <a:r>
              <a:rPr lang="de-DE" sz="2800"/>
              <a:t>kan niet herroepen worden Esther 8:8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 sz="2800"/>
          </a:p>
          <a:p>
            <a:pPr lvl="0" algn="ctr"/>
            <a:r>
              <a:rPr lang="de-DE" sz="2800"/>
              <a:t>beveiliging Op. 7:3-4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 sz="2800"/>
          </a:p>
          <a:p>
            <a:pPr lvl="0" algn="ctr"/>
            <a:r>
              <a:rPr lang="de-DE" sz="2800"/>
              <a:t>Gods bevestiging van ons geloof</a:t>
            </a:r>
          </a:p>
          <a:p>
            <a:pPr lvl="0" algn="ctr"/>
            <a:r>
              <a:rPr lang="de-DE" sz="2800"/>
              <a:t> 2 Kor. 1:21-22, Ef. 1:13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C6FB-7F32-4608-9C0F-79467D5806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onderpand: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B9EDB-FF74-42FC-B864-A7C2AEE649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091240"/>
            <a:ext cx="9071640" cy="434484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het onderpand van onze erfenis Ef. 1:14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/>
          </a:p>
          <a:p>
            <a:pPr lvl="0" algn="ctr"/>
            <a:r>
              <a:rPr lang="de-DE"/>
              <a:t>in onze harten gegeven 2 Kor. 1:22, 5:5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/>
          </a:p>
          <a:p>
            <a:pPr lvl="0" algn="ctr"/>
            <a:r>
              <a:rPr lang="de-DE"/>
              <a:t>hij staat er borg voor dat wij spoedig de heerlijkheid, de erfenis, ontvangen zullen.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F159-17C0-4571-8B3F-F69A1F51C5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als getuige: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6B15A-6CEE-4BEB-B0E5-AE8879BC3C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024639"/>
            <a:ext cx="9071640" cy="447804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nl-NL"/>
              <a:t>Getuige van de realiteit van het werk van de Heer Jezus aan het kruis 1 Joh. 5:6-8. Dit getuigenis houdt de zekerheid in dat God ons eeuwig leven gegeven heeft 1 Joh. 5:11.</a:t>
            </a:r>
          </a:p>
          <a:p>
            <a:pPr lvl="0" algn="ctr"/>
            <a:endParaRPr lang="nl-NL"/>
          </a:p>
          <a:p>
            <a:pPr lvl="0" algn="ctr"/>
            <a:r>
              <a:rPr lang="nl-NL"/>
              <a:t>‘De Geest zelf getuigt met onze (vernieuwde) geest, dat wij kinderen van God zijn’ Rom. 8:16.</a:t>
            </a:r>
          </a:p>
          <a:p>
            <a:pPr lvl="0" algn="ctr"/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E139-867E-4D88-A175-0D3166F11E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woont in de christen: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70BBF-A243-4138-8823-7909B6C9C3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329480"/>
            <a:ext cx="9071640" cy="586836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ons lichaam een tempel van de Hl Geest</a:t>
            </a:r>
          </a:p>
          <a:p>
            <a:pPr lvl="0" algn="ctr"/>
            <a:r>
              <a:rPr lang="de-DE"/>
              <a:t>1 Kor. 6:19-20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Hij zal in u zijn = woning Joh. 14:17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verder: Rom. 8:11, 2 Tim. 1:14, Jak. 4:5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zo is de Heer Jezus zelf in ons Joh. 14:20</a:t>
            </a:r>
          </a:p>
          <a:p>
            <a:pPr lvl="0" algn="ctr"/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6B7F-9227-47C7-BE9A-A65AFE4AF9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4000"/>
            <a:ext cx="9071640" cy="67716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bepaalt ons leven: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290A4-B147-41E1-BCCA-84FE563486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509119"/>
            <a:ext cx="9071640" cy="550908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nl-NL"/>
              <a:t>‘Wandelt door de Geest en u zult de begeerte van het vlees geenszins volbrengen.’</a:t>
            </a:r>
          </a:p>
          <a:p>
            <a:pPr lvl="0" algn="ctr"/>
            <a:endParaRPr lang="nl-NL"/>
          </a:p>
          <a:p>
            <a:pPr lvl="0" algn="ctr"/>
            <a:r>
              <a:rPr lang="nl-NL"/>
              <a:t>…</a:t>
            </a:r>
          </a:p>
          <a:p>
            <a:pPr lvl="0" algn="ctr"/>
            <a:endParaRPr lang="nl-NL"/>
          </a:p>
          <a:p>
            <a:pPr lvl="0" algn="ctr"/>
            <a:r>
              <a:rPr lang="nl-NL"/>
              <a:t>‘Als wij door de Geest leven, laten wij ook door de Geest wandelen.’</a:t>
            </a:r>
          </a:p>
          <a:p>
            <a:pPr lvl="0" algn="ctr"/>
            <a:endParaRPr lang="nl-NL"/>
          </a:p>
          <a:p>
            <a:pPr lvl="0" algn="ctr"/>
            <a:r>
              <a:rPr lang="nl-NL"/>
              <a:t>Galaten 5:16-25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6764-54FA-44C9-B695-7944D174E1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praktische wandel: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4F14E-4C66-4165-A505-344E64DCE4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457640"/>
            <a:ext cx="9071640" cy="561168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 sz="2400"/>
              <a:t>Gods Woord regelmatig lezen en de Heer Jezus daarin zoeken</a:t>
            </a:r>
          </a:p>
          <a:p>
            <a:pPr lvl="0" algn="ctr"/>
            <a:r>
              <a:rPr lang="de-DE" sz="2400"/>
              <a:t>gebed – ook in huwelijk en gezin</a:t>
            </a:r>
          </a:p>
          <a:p>
            <a:pPr lvl="0" algn="ctr"/>
            <a:r>
              <a:rPr lang="de-DE" sz="2400"/>
              <a:t>afhankelijkheid – altijd naar Zijn wil vragen</a:t>
            </a:r>
          </a:p>
          <a:p>
            <a:pPr lvl="0" algn="ctr"/>
            <a:r>
              <a:rPr lang="de-DE" sz="2400"/>
              <a:t>raad van (trouwe) broeders en zusters vragen</a:t>
            </a:r>
          </a:p>
          <a:p>
            <a:pPr lvl="0" algn="ctr"/>
            <a:r>
              <a:rPr lang="de-DE" sz="2400"/>
              <a:t>opzoeken van de gemeentelijke samenkomsten</a:t>
            </a:r>
          </a:p>
          <a:p>
            <a:pPr lvl="0" algn="ctr"/>
            <a:r>
              <a:rPr lang="de-DE" sz="2400"/>
              <a:t>wachten tot de Heer Zijn tijd om te handelen duidelijk maakt</a:t>
            </a:r>
          </a:p>
          <a:p>
            <a:pPr lvl="0" algn="ctr"/>
            <a:r>
              <a:rPr lang="de-DE" sz="2400"/>
              <a:t>trouw in beproevigen:</a:t>
            </a:r>
          </a:p>
          <a:p>
            <a:pPr lvl="0" algn="ctr">
              <a:buSzPct val="45000"/>
              <a:buFont typeface="StarSymbol"/>
              <a:buChar char="➔"/>
            </a:pPr>
            <a:r>
              <a:rPr lang="de-DE" sz="2000"/>
              <a:t>van boven: ja vader Mt. 11:26</a:t>
            </a:r>
          </a:p>
          <a:p>
            <a:pPr lvl="0" algn="ctr">
              <a:buSzPct val="45000"/>
              <a:buFont typeface="StarSymbol"/>
              <a:buChar char="➔"/>
            </a:pPr>
            <a:r>
              <a:rPr lang="de-DE" sz="2000"/>
              <a:t>van beneden (duivel): weerstaan Jak. 4:7</a:t>
            </a:r>
          </a:p>
          <a:p>
            <a:pPr lvl="0" algn="ctr">
              <a:buSzPct val="45000"/>
              <a:buFont typeface="StarSymbol"/>
              <a:buChar char="➔"/>
            </a:pPr>
            <a:r>
              <a:rPr lang="de-DE" sz="2000"/>
              <a:t>van buiten: (wereld) vlucht 1 Kor. 10:14</a:t>
            </a:r>
          </a:p>
          <a:p>
            <a:pPr lvl="0" algn="ctr">
              <a:buSzPct val="45000"/>
              <a:buFont typeface="StarSymbol"/>
              <a:buChar char="➔"/>
            </a:pPr>
            <a:r>
              <a:rPr lang="de-DE" sz="2000"/>
              <a:t>van binnen: bevrijding in het geloof Rom. 7:25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829-8DAA-4F08-8B3F-7BE146808C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4000"/>
            <a:ext cx="9071640" cy="67716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alg. voorwaarden: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8A1C9-6409-4FE4-BFC6-36784B7EA4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665359"/>
            <a:ext cx="9071640" cy="519624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/>
              <a:t>wedergeboorte Johannes 3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Johannes 1:12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Johannes 7:39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opstandingsleven – leven in overvloed</a:t>
            </a:r>
          </a:p>
          <a:p>
            <a:pPr lvl="0" algn="ctr"/>
            <a:r>
              <a:rPr lang="de-DE"/>
              <a:t>Johannes 20:22, Joh. 10:10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7114-CC83-4B85-9DDE-E5DE7EF11D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gemeente: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1A7C0-069E-4D10-AAA9-BBED43B3A6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528920"/>
            <a:ext cx="9071640" cy="5469480"/>
          </a:xfrm>
        </p:spPr>
        <p:txBody>
          <a:bodyPr anchor="ctr" anchorCtr="1"/>
          <a:lstStyle/>
          <a:p>
            <a:pPr lvl="0" algn="ctr"/>
            <a:r>
              <a:rPr lang="de-DE" sz="2400"/>
              <a:t>gemeente – tempel van de Heilige Geest 1 Kor. 3:16, Ef. 2:22</a:t>
            </a:r>
          </a:p>
          <a:p>
            <a:pPr lvl="0" algn="ctr"/>
            <a:endParaRPr lang="de-DE" sz="2400"/>
          </a:p>
          <a:p>
            <a:pPr lvl="0" algn="ctr"/>
            <a:r>
              <a:rPr lang="de-DE" sz="2400"/>
              <a:t>3 aspekten:</a:t>
            </a:r>
          </a:p>
          <a:p>
            <a:pPr lvl="0" algn="ctr"/>
            <a:endParaRPr lang="de-DE" sz="2400"/>
          </a:p>
          <a:p>
            <a:pPr lvl="0" algn="ctr">
              <a:buSzPct val="45000"/>
              <a:buFont typeface="StarSymbol"/>
              <a:buChar char="●"/>
            </a:pPr>
            <a:r>
              <a:rPr lang="de-DE" sz="2400"/>
              <a:t>plaatselijk: alle gelovigen in een plaats 1 Kor. 1:2, 12:27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400"/>
              <a:t>globaal: alle gelovigen nu op aarde 1 Kor. 10:17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400"/>
              <a:t>eeuwig: alle gelovigen vanaf de pinksterdag tot de opname van de gemeente Hd. 20:28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28AF-7197-4796-995D-EB463D6360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62080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ontstaan van de gemeente: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14FAA-2E5A-4962-8570-CE47C5879C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/>
            <a:r>
              <a:rPr lang="de-DE"/>
              <a:t>= doop met de Heilige Geest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Handelingen 2:2-4</a:t>
            </a:r>
          </a:p>
          <a:p>
            <a:pPr lvl="0" algn="ctr"/>
            <a:r>
              <a:rPr lang="de-DE"/>
              <a:t>1 Korinthe 12:12-13</a:t>
            </a:r>
          </a:p>
          <a:p>
            <a:pPr lvl="0" algn="ctr"/>
            <a:r>
              <a:rPr lang="de-DE"/>
              <a:t>(vgl Mt. 3:11)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9049-9335-4D0A-B988-6C6DC983FE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genadegaven: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1FF5D-C5BE-4190-B7D4-52C05CC87A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/>
            <a:r>
              <a:rPr lang="nl-NL" sz="2800"/>
              <a:t>Tijdelijke gaven (wordt gegeven):</a:t>
            </a:r>
          </a:p>
          <a:p>
            <a:pPr lvl="0" algn="ctr"/>
            <a:r>
              <a:rPr lang="nl-NL" sz="2800"/>
              <a:t>1 Korinthe 12:8-10</a:t>
            </a:r>
          </a:p>
          <a:p>
            <a:pPr lvl="0" algn="ctr"/>
            <a:endParaRPr lang="nl-NL" sz="2800"/>
          </a:p>
          <a:p>
            <a:pPr lvl="0" algn="ctr"/>
            <a:r>
              <a:rPr lang="nl-NL" sz="2800"/>
              <a:t>Blijvende gaven (in de gemeente gesteld):</a:t>
            </a:r>
          </a:p>
          <a:p>
            <a:pPr lvl="0" algn="ctr"/>
            <a:r>
              <a:rPr lang="nl-NL" sz="2800"/>
              <a:t>1 Korinthe 12:28-30</a:t>
            </a:r>
          </a:p>
          <a:p>
            <a:pPr lvl="0" algn="ctr"/>
            <a:endParaRPr lang="nl-NL" sz="2800"/>
          </a:p>
          <a:p>
            <a:pPr lvl="0" algn="ctr"/>
            <a:r>
              <a:rPr lang="nl-NL" sz="2800"/>
              <a:t>Een deel van deze gaven behoren tot de ‘de krachten van de komende eeuw’.</a:t>
            </a:r>
          </a:p>
          <a:p>
            <a:pPr lvl="0" algn="ctr"/>
            <a:r>
              <a:rPr lang="nl-NL" sz="2800"/>
              <a:t>Daardoor getuigde God in het begin mee.</a:t>
            </a:r>
          </a:p>
          <a:p>
            <a:pPr lvl="0" algn="ctr"/>
            <a:r>
              <a:rPr lang="nl-NL" sz="2800"/>
              <a:t>(Hebreen 6:5, 2:4)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0225-938B-42C5-9A98-7CFBC77DE8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4000"/>
            <a:ext cx="9071640" cy="67716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in het Oude Testament: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35DA0-D47D-4E67-B821-CAD8F93EAD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algn="ctr"/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ADC2BC2-A711-4C66-B5CE-BAC42C6C12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1769040"/>
            <a:ext cx="7619760" cy="4905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DED0-1920-4921-AC17-5D377A5DC3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62080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doel van de genadegaven: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C705F-7189-4805-BB92-3412CEE57E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756800"/>
            <a:ext cx="9071640" cy="5013720"/>
          </a:xfrm>
        </p:spPr>
        <p:txBody>
          <a:bodyPr anchor="ctr" anchorCtr="1"/>
          <a:lstStyle/>
          <a:p>
            <a:pPr lvl="0" algn="ctr"/>
            <a:r>
              <a:rPr lang="de-DE"/>
              <a:t>in 1 Korinthe:</a:t>
            </a:r>
          </a:p>
          <a:p>
            <a:pPr lvl="0" algn="ctr"/>
            <a:endParaRPr lang="de-DE"/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Nuttig 12:7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De leden dragen zorg voor elkaar 12:25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Stichting, opbouwing van de gemeente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14:4-5,17,26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Praktische gebruiksaanwijzing:</a:t>
            </a:r>
          </a:p>
          <a:p>
            <a:pPr lvl="0" algn="ctr"/>
            <a:r>
              <a:rPr lang="de-DE"/>
              <a:t>1 Petrus 4:10-11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0804-7826-4AFE-9AE0-D456495BD5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5240"/>
            <a:ext cx="9071640" cy="135432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verschil tussen 1 Kor. 12 en Efeze 4:6-8: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BDCEB-8074-48E9-8A39-3E7BD8A93B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>
              <a:buSzPct val="45000"/>
              <a:buFont typeface="StarSymbol"/>
              <a:buChar char="●"/>
            </a:pPr>
            <a:r>
              <a:rPr lang="de-DE"/>
              <a:t>1 Korinthe 12: een persoon krijgt een gave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/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Efeze 4: Personen als gave aan de gemeente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F80B-DA00-4F5D-87F1-4A5B169ED2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62080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leiding in de samenkomsten: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BEE43-8C7A-42CE-86DC-AF6D0B5286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>
              <a:buSzPct val="45000"/>
              <a:buFont typeface="StarSymbol"/>
              <a:buChar char="●"/>
            </a:pPr>
            <a:r>
              <a:rPr lang="de-DE"/>
              <a:t>1 Korinthe 12:11, 14:26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/>
          </a:p>
          <a:p>
            <a:pPr lvl="0" algn="ctr">
              <a:buSzPct val="45000"/>
              <a:buFont typeface="StarSymbol"/>
              <a:buChar char="●"/>
            </a:pPr>
            <a:r>
              <a:rPr lang="de-DE"/>
              <a:t>Letterlijk: Joh. 16:13, Rom. 8:14, Gal. 5:18,25</a:t>
            </a:r>
          </a:p>
          <a:p>
            <a:pPr lvl="0" algn="ctr"/>
            <a:endParaRPr lang="de-DE"/>
          </a:p>
          <a:p>
            <a:pPr lvl="0" algn="ctr"/>
            <a:endParaRPr lang="de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57B9-DE09-4E2E-B76D-1B56376B43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62080"/>
            <a:ext cx="9071640" cy="134100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– leiding in de samenkomsten praktisch: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50961-BF14-46BA-BECE-D1AE3B8E63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756800"/>
            <a:ext cx="9071640" cy="5013720"/>
          </a:xfrm>
        </p:spPr>
        <p:txBody>
          <a:bodyPr anchor="ctr" anchorCtr="1"/>
          <a:lstStyle/>
          <a:p>
            <a:pPr lvl="0" algn="ctr"/>
            <a:r>
              <a:rPr lang="de-DE" sz="2800"/>
              <a:t>1. altijd door de Hl Geest geleidt zijn</a:t>
            </a:r>
          </a:p>
          <a:p>
            <a:pPr lvl="0" algn="ctr"/>
            <a:r>
              <a:rPr lang="de-DE" sz="2800"/>
              <a:t>2. wat de samenkomsten betreft extra nauwlettend zijn</a:t>
            </a:r>
          </a:p>
          <a:p>
            <a:pPr lvl="0" algn="ctr"/>
            <a:r>
              <a:rPr lang="de-DE" sz="2800"/>
              <a:t>3. nadenkend, toebereid Hd. 16:10 ↔ 1 Kor. 14:15,32</a:t>
            </a:r>
          </a:p>
          <a:p>
            <a:pPr lvl="0" algn="ctr"/>
            <a:r>
              <a:rPr lang="de-DE" sz="2800"/>
              <a:t>4. spontaan 1 Kor. 14:26,30</a:t>
            </a:r>
          </a:p>
          <a:p>
            <a:pPr lvl="0" algn="ctr"/>
            <a:r>
              <a:rPr lang="de-DE" sz="2800"/>
              <a:t>5. kritisch op jezelf blijven</a:t>
            </a:r>
          </a:p>
          <a:p>
            <a:pPr lvl="0" algn="ctr"/>
            <a:r>
              <a:rPr lang="de-DE" sz="2800"/>
              <a:t>6. vrijheid en vrijmoedigheid</a:t>
            </a:r>
          </a:p>
          <a:p>
            <a:pPr lvl="0" algn="ctr"/>
            <a:r>
              <a:rPr lang="de-DE" sz="2800"/>
              <a:t>7. verantwoording</a:t>
            </a:r>
          </a:p>
          <a:p>
            <a:pPr lvl="0" algn="ctr"/>
            <a:r>
              <a:rPr lang="de-DE" sz="2800"/>
              <a:t>8. de zusters? 1 Kor. 14:34-35 toch 1 Petr. 2:5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D48C-DC29-4752-A298-2550B7F129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4000"/>
            <a:ext cx="9071640" cy="67716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in het Oude Testament: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82432-1C07-4F87-B2C7-A1505F9A3D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528920"/>
            <a:ext cx="9071640" cy="5469480"/>
          </a:xfrm>
        </p:spPr>
        <p:txBody>
          <a:bodyPr anchor="ctr" anchorCtr="1"/>
          <a:lstStyle/>
          <a:p>
            <a:pPr lvl="0" algn="ctr"/>
            <a:r>
              <a:rPr lang="de-DE" sz="2800"/>
              <a:t>Voorbeelden:</a:t>
            </a:r>
          </a:p>
          <a:p>
            <a:pPr lvl="0" algn="ctr"/>
            <a:r>
              <a:rPr lang="de-DE" sz="2800" b="1"/>
              <a:t>Gelovigen:</a:t>
            </a:r>
          </a:p>
          <a:p>
            <a:pPr lvl="0" algn="ctr"/>
            <a:r>
              <a:rPr lang="de-DE" sz="2800"/>
              <a:t>Bezaleël: Exodus 35:31</a:t>
            </a:r>
          </a:p>
          <a:p>
            <a:pPr lvl="0" algn="ctr"/>
            <a:r>
              <a:rPr lang="de-DE" sz="2800"/>
              <a:t>David: Psalm 51:13</a:t>
            </a:r>
          </a:p>
          <a:p>
            <a:pPr lvl="0" algn="ctr"/>
            <a:r>
              <a:rPr lang="de-DE" sz="2800"/>
              <a:t>Zacharia: Lukas 1:67</a:t>
            </a:r>
          </a:p>
          <a:p>
            <a:pPr lvl="0" algn="ctr"/>
            <a:r>
              <a:rPr lang="de-DE" sz="2800" b="1"/>
              <a:t>Ongelovigen:</a:t>
            </a:r>
          </a:p>
          <a:p>
            <a:pPr lvl="0" algn="ctr"/>
            <a:r>
              <a:rPr lang="de-DE" sz="2800"/>
              <a:t>Bileam: Numeri 24:2</a:t>
            </a:r>
          </a:p>
          <a:p>
            <a:pPr lvl="0" algn="ctr"/>
            <a:r>
              <a:rPr lang="de-DE" sz="2800"/>
              <a:t>Saul: 1 Samuel 10:11, 16:14, 19:22-24</a:t>
            </a:r>
          </a:p>
          <a:p>
            <a:pPr lvl="0" algn="ctr"/>
            <a:r>
              <a:rPr lang="de-DE" sz="2800"/>
              <a:t>Judas: Mattheus 10:1, 7:22-23, Hebreeën 6:4-5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CCE2-9E38-4953-B4F1-3D71790A65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in het Nieuwe Testament: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A99FA-6D43-4D53-9FC0-FD757E29A8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6360" y="1728000"/>
            <a:ext cx="9071640" cy="4989240"/>
          </a:xfrm>
        </p:spPr>
        <p:txBody>
          <a:bodyPr anchor="ctr" anchorCtr="1"/>
          <a:lstStyle/>
          <a:p>
            <a:pPr algn="ctr"/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68F368B-39BB-4203-AFFC-2A4CD137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00">
            <a:off x="534256" y="1851863"/>
            <a:ext cx="8985240" cy="4776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BCCA-AA65-4C01-9C65-FA7C8BF8A8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Hl Geest in het Nieuwe Testament: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4803B-66A9-4938-86C4-BA4A6555E9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734920"/>
            <a:ext cx="9071640" cy="305712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 b="1" u="sng"/>
              <a:t>in u</a:t>
            </a:r>
          </a:p>
          <a:p>
            <a:pPr lvl="0" algn="ctr">
              <a:buSzPct val="45000"/>
              <a:buFont typeface="StarSymbol"/>
              <a:buChar char="●"/>
            </a:pPr>
            <a:endParaRPr lang="de-DE"/>
          </a:p>
          <a:p>
            <a:pPr lvl="0" algn="ctr"/>
            <a:r>
              <a:rPr lang="de-DE"/>
              <a:t>bij u tot in eeuwigheid</a:t>
            </a:r>
          </a:p>
          <a:p>
            <a:pPr lvl="0" algn="ctr"/>
            <a:endParaRPr lang="de-DE"/>
          </a:p>
          <a:p>
            <a:pPr lvl="0" algn="ctr"/>
            <a:r>
              <a:rPr lang="de-DE" sz="2400"/>
              <a:t>Johannes 14:16-17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D6F1-1ED0-4D1C-9895-B14B75EE66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5240"/>
            <a:ext cx="9071640" cy="135432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De Hl. Geest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-een goddelijke persoon op aarde-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F4725-9324-44ED-8320-949A27246B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9720" y="3893760"/>
            <a:ext cx="9071640" cy="2508480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nl-NL"/>
              <a:t>Verder:</a:t>
            </a:r>
          </a:p>
          <a:p>
            <a:pPr lvl="0" algn="ctr"/>
            <a:r>
              <a:rPr lang="nl-NL"/>
              <a:t>Mattheus 3:16-17 (doop)</a:t>
            </a:r>
          </a:p>
          <a:p>
            <a:pPr lvl="0" algn="ctr"/>
            <a:r>
              <a:rPr lang="nl-NL"/>
              <a:t>Mattheus 28:19 (‘doopformule’)</a:t>
            </a:r>
          </a:p>
          <a:p>
            <a:pPr lvl="0" algn="ctr"/>
            <a:r>
              <a:rPr lang="nl-NL"/>
              <a:t>2 Korinthe 13:13 (zegenwens)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19E71C-AC26-44ED-83A0-298C862FD566}"/>
              </a:ext>
            </a:extLst>
          </p:cNvPr>
          <p:cNvGraphicFramePr>
            <a:graphicFrameLocks noGrp="1"/>
          </p:cNvGraphicFramePr>
          <p:nvPr/>
        </p:nvGraphicFramePr>
        <p:xfrm>
          <a:off x="550080" y="1800720"/>
          <a:ext cx="9071640" cy="1994583"/>
        </p:xfrm>
        <a:graphic>
          <a:graphicData uri="http://schemas.openxmlformats.org/drawingml/2006/table">
            <a:tbl>
              <a:tblPr/>
              <a:tblGrid>
                <a:gridCol w="3022920">
                  <a:extLst>
                    <a:ext uri="{9D8B030D-6E8A-4147-A177-3AD203B41FA5}">
                      <a16:colId xmlns:a16="http://schemas.microsoft.com/office/drawing/2014/main" val="2996243537"/>
                    </a:ext>
                  </a:extLst>
                </a:gridCol>
                <a:gridCol w="3022920">
                  <a:extLst>
                    <a:ext uri="{9D8B030D-6E8A-4147-A177-3AD203B41FA5}">
                      <a16:colId xmlns:a16="http://schemas.microsoft.com/office/drawing/2014/main" val="1782137806"/>
                    </a:ext>
                  </a:extLst>
                </a:gridCol>
                <a:gridCol w="3025800">
                  <a:extLst>
                    <a:ext uri="{9D8B030D-6E8A-4147-A177-3AD203B41FA5}">
                      <a16:colId xmlns:a16="http://schemas.microsoft.com/office/drawing/2014/main" val="1461383465"/>
                    </a:ext>
                  </a:extLst>
                </a:gridCol>
              </a:tblGrid>
              <a:tr h="474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1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Bijbeltekst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1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formulering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1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wijst heen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06113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1 Kor. 2:10; Jes. 40:13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… onderzoekt alle dingen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alwetend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42014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Ps. 139:7-8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vluchten voor de Geest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alomtegenwoordig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66993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Job 33:4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Hij heeft gemaakt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scheppingsmacht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175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Hebr. 9:14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Eeuwige Geest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alleen God is eeuwig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127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A772-6D9A-4BC2-A217-CEAA99E1B5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4000"/>
            <a:ext cx="9071640" cy="677160"/>
          </a:xfrm>
        </p:spPr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De Hl. Geest - een persoon: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D5003-1F54-4042-93BD-F21DF924AC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algn="ctr"/>
            <a:endParaRPr lang="de-D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4824FD-2891-4B3C-8940-640865825F76}"/>
              </a:ext>
            </a:extLst>
          </p:cNvPr>
          <p:cNvGraphicFramePr>
            <a:graphicFrameLocks noGrp="1"/>
          </p:cNvGraphicFramePr>
          <p:nvPr/>
        </p:nvGraphicFramePr>
        <p:xfrm>
          <a:off x="503999" y="1728000"/>
          <a:ext cx="9143640" cy="1556999"/>
        </p:xfrm>
        <a:graphic>
          <a:graphicData uri="http://schemas.openxmlformats.org/drawingml/2006/table">
            <a:tbl>
              <a:tblPr/>
              <a:tblGrid>
                <a:gridCol w="3047040">
                  <a:extLst>
                    <a:ext uri="{9D8B030D-6E8A-4147-A177-3AD203B41FA5}">
                      <a16:colId xmlns:a16="http://schemas.microsoft.com/office/drawing/2014/main" val="1966912663"/>
                    </a:ext>
                  </a:extLst>
                </a:gridCol>
                <a:gridCol w="3047040">
                  <a:extLst>
                    <a:ext uri="{9D8B030D-6E8A-4147-A177-3AD203B41FA5}">
                      <a16:colId xmlns:a16="http://schemas.microsoft.com/office/drawing/2014/main" val="650723152"/>
                    </a:ext>
                  </a:extLst>
                </a:gridCol>
                <a:gridCol w="3049560">
                  <a:extLst>
                    <a:ext uri="{9D8B030D-6E8A-4147-A177-3AD203B41FA5}">
                      <a16:colId xmlns:a16="http://schemas.microsoft.com/office/drawing/2014/main" val="114569996"/>
                    </a:ext>
                  </a:extLst>
                </a:gridCol>
              </a:tblGrid>
              <a:tr h="45971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1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Bijbeltekst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1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formulering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1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Wijst heen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51718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1 Kor. 2:10-11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Kent (weet) alles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Geest, verstand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8881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Ef. 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Kan bedroeft worden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Gevoelens, ondervindingen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859586"/>
                  </a:ext>
                </a:extLst>
              </a:tr>
              <a:tr h="3653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1 Kor. 12:11, Joh. 3:8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Hij werkt, zoals Hij wil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Wil, souverein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496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66E7-2CAE-49DF-BF46-930C87B9D8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>
                <a:solidFill>
                  <a:srgbClr val="000000"/>
                </a:solidFill>
              </a:rPr>
              <a:t>De Hl. Geest - een person, Hij 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4262F-610D-46B3-ADCA-81D9BD6DFF6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346759"/>
            <a:ext cx="9071640" cy="6035115"/>
          </a:xfrm>
        </p:spPr>
        <p:txBody>
          <a:bodyPr anchor="ctr" anchorCtr="1"/>
          <a:lstStyle/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heeft</a:t>
            </a:r>
            <a:r>
              <a:rPr lang="de-DE" sz="2800" b="1" dirty="0"/>
              <a:t> lief Rom 15,30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troost</a:t>
            </a:r>
            <a:r>
              <a:rPr lang="de-DE" sz="2800" b="1" dirty="0"/>
              <a:t> 			</a:t>
            </a:r>
            <a:r>
              <a:rPr lang="de-DE" sz="2800" b="1" dirty="0" err="1"/>
              <a:t>Joh</a:t>
            </a:r>
            <a:r>
              <a:rPr lang="de-DE" sz="2800" b="1" dirty="0"/>
              <a:t> 14-16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hoort</a:t>
            </a:r>
            <a:r>
              <a:rPr lang="de-DE" sz="2800" b="1" dirty="0"/>
              <a:t> 			</a:t>
            </a:r>
            <a:r>
              <a:rPr lang="de-DE" sz="2800" b="1" dirty="0" err="1"/>
              <a:t>Joh</a:t>
            </a:r>
            <a:r>
              <a:rPr lang="de-DE" sz="2800" b="1" dirty="0"/>
              <a:t> 16,13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spreekt</a:t>
            </a:r>
            <a:r>
              <a:rPr lang="de-DE" sz="2800" b="1" dirty="0"/>
              <a:t> 		</a:t>
            </a:r>
            <a:r>
              <a:rPr lang="de-DE" sz="2800" b="1" dirty="0" err="1"/>
              <a:t>Joh</a:t>
            </a:r>
            <a:r>
              <a:rPr lang="de-DE" sz="2800" b="1" dirty="0"/>
              <a:t> 16,13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onderwijst</a:t>
            </a:r>
            <a:r>
              <a:rPr lang="de-DE" sz="2800" b="1" dirty="0"/>
              <a:t> 	</a:t>
            </a:r>
            <a:r>
              <a:rPr lang="de-DE" sz="2800" b="1" dirty="0" err="1"/>
              <a:t>Joh</a:t>
            </a:r>
            <a:r>
              <a:rPr lang="de-DE" sz="2800" b="1" dirty="0"/>
              <a:t> 14,26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herinnerd</a:t>
            </a:r>
            <a:r>
              <a:rPr lang="de-DE" sz="2800" b="1" dirty="0"/>
              <a:t>		</a:t>
            </a:r>
            <a:r>
              <a:rPr lang="de-DE" sz="2800" b="1" dirty="0" err="1"/>
              <a:t>Joh</a:t>
            </a:r>
            <a:r>
              <a:rPr lang="de-DE" sz="2800" b="1" dirty="0"/>
              <a:t> 14,26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overtuigt</a:t>
            </a:r>
            <a:r>
              <a:rPr lang="de-DE" sz="2800" b="1" dirty="0"/>
              <a:t> 		</a:t>
            </a:r>
            <a:r>
              <a:rPr lang="de-DE" sz="2800" b="1" dirty="0" err="1"/>
              <a:t>Joh</a:t>
            </a:r>
            <a:r>
              <a:rPr lang="de-DE" sz="2800" b="1" dirty="0"/>
              <a:t> 16,8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verbiedt</a:t>
            </a:r>
            <a:r>
              <a:rPr lang="de-DE" sz="2800" b="1" dirty="0"/>
              <a:t> 		</a:t>
            </a:r>
            <a:r>
              <a:rPr lang="de-DE" sz="2800" b="1" dirty="0" err="1"/>
              <a:t>Hd</a:t>
            </a:r>
            <a:r>
              <a:rPr lang="de-DE" sz="2800" b="1" dirty="0"/>
              <a:t> 16,7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men</a:t>
            </a:r>
            <a:r>
              <a:rPr lang="de-DE" sz="2800" b="1" dirty="0"/>
              <a:t> </a:t>
            </a:r>
            <a:r>
              <a:rPr lang="de-DE" sz="2800" b="1" dirty="0" err="1"/>
              <a:t>kan</a:t>
            </a:r>
            <a:r>
              <a:rPr lang="de-DE" sz="2800" b="1" dirty="0"/>
              <a:t> Hem </a:t>
            </a:r>
            <a:r>
              <a:rPr lang="de-DE" sz="2800" b="1" dirty="0" err="1"/>
              <a:t>weerstaan</a:t>
            </a:r>
            <a:r>
              <a:rPr lang="de-DE" sz="2800" b="1" dirty="0"/>
              <a:t> 	</a:t>
            </a:r>
            <a:r>
              <a:rPr lang="de-DE" sz="2800" b="1" dirty="0" err="1"/>
              <a:t>Hd</a:t>
            </a:r>
            <a:r>
              <a:rPr lang="de-DE" sz="2800" b="1" dirty="0"/>
              <a:t> 7,51vgl </a:t>
            </a:r>
            <a:r>
              <a:rPr lang="de-DE" sz="2800" b="1" dirty="0" err="1"/>
              <a:t>Jes</a:t>
            </a:r>
            <a:r>
              <a:rPr lang="de-DE" sz="2800" b="1" dirty="0"/>
              <a:t> 63,10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de-DE" sz="2800" b="1" dirty="0" err="1"/>
              <a:t>men</a:t>
            </a:r>
            <a:r>
              <a:rPr lang="de-DE" sz="2800" b="1" dirty="0"/>
              <a:t> </a:t>
            </a:r>
            <a:r>
              <a:rPr lang="de-DE" sz="2800" b="1" dirty="0" err="1"/>
              <a:t>kan</a:t>
            </a:r>
            <a:r>
              <a:rPr lang="de-DE" sz="2800" b="1" dirty="0"/>
              <a:t> Hem </a:t>
            </a:r>
            <a:r>
              <a:rPr lang="de-DE" sz="2800" b="1" dirty="0" err="1"/>
              <a:t>lasteren</a:t>
            </a:r>
            <a:r>
              <a:rPr lang="de-DE" sz="2800" b="1" dirty="0"/>
              <a:t> 	</a:t>
            </a:r>
            <a:r>
              <a:rPr lang="de-DE" sz="2800" b="1" dirty="0" err="1"/>
              <a:t>Mt</a:t>
            </a:r>
            <a:r>
              <a:rPr lang="de-DE" sz="2800" b="1" dirty="0"/>
              <a:t> 12,31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Microsoft Office PowerPoint</Application>
  <PresentationFormat>Widescreen</PresentationFormat>
  <Paragraphs>315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StarSymbol</vt:lpstr>
      <vt:lpstr>Times New Roman</vt:lpstr>
      <vt:lpstr>Standard</vt:lpstr>
      <vt:lpstr>De Heilige Geest - algemeen -</vt:lpstr>
      <vt:lpstr>Één God – 3 personen:</vt:lpstr>
      <vt:lpstr>Hl Geest in het Oude Testament:</vt:lpstr>
      <vt:lpstr>Hl Geest in het Oude Testament:</vt:lpstr>
      <vt:lpstr>Hl Geest in het Nieuwe Testament:</vt:lpstr>
      <vt:lpstr>Hl Geest in het Nieuwe Testament:</vt:lpstr>
      <vt:lpstr>De Hl. Geest -een goddelijke persoon op aarde-</vt:lpstr>
      <vt:lpstr>De Hl. Geest - een persoon:</vt:lpstr>
      <vt:lpstr>De Hl. Geest - een person, Hij ...</vt:lpstr>
      <vt:lpstr>Hl Geest bij de menswording van de Heer Jezus:</vt:lpstr>
      <vt:lpstr>Hl Geest bij de openbare dienst van de Heer Jezus:</vt:lpstr>
      <vt:lpstr>Titels van de Hl Geest:</vt:lpstr>
      <vt:lpstr>De werken van de Hl Geest:</vt:lpstr>
      <vt:lpstr>Inspiratie en de Hl Geest:</vt:lpstr>
      <vt:lpstr>Beelden van de Hl Geest:</vt:lpstr>
      <vt:lpstr>Namen van de Hl Geest:</vt:lpstr>
      <vt:lpstr>Hl Geest – indiviuele gelovige:</vt:lpstr>
      <vt:lpstr>Hl Geest en bekering:</vt:lpstr>
      <vt:lpstr>Hl Geest  - zalving:</vt:lpstr>
      <vt:lpstr>Hl Geest – verzegeling:</vt:lpstr>
      <vt:lpstr>Hl Geest – onderpand:</vt:lpstr>
      <vt:lpstr>Hl Geest – als getuige:</vt:lpstr>
      <vt:lpstr>Hl Geest – woont in de christen:</vt:lpstr>
      <vt:lpstr>Hl Geest – bepaalt ons leven:</vt:lpstr>
      <vt:lpstr>Hl Geest – praktische wandel:</vt:lpstr>
      <vt:lpstr>Hl Geest – alg. voorwaarden:</vt:lpstr>
      <vt:lpstr>Hl Geest – gemeente:</vt:lpstr>
      <vt:lpstr>Hl Geest – ontstaan van de gemeente:</vt:lpstr>
      <vt:lpstr>Hl Geest – genadegaven:</vt:lpstr>
      <vt:lpstr>Hl Geest – doel van de genadegaven:</vt:lpstr>
      <vt:lpstr>Hl Geest – verschil tussen 1 Kor. 12 en Efeze 4:6-8:</vt:lpstr>
      <vt:lpstr>Hl Geest – leiding in de samenkomsten:</vt:lpstr>
      <vt:lpstr>Hl Geest – leiding in de samenkomsten praktisch: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Heilige Geest - algemeen -</dc:title>
  <dc:creator>Udo Prinzen</dc:creator>
  <cp:lastModifiedBy>Wessel Kranenborg</cp:lastModifiedBy>
  <cp:revision>30</cp:revision>
  <dcterms:created xsi:type="dcterms:W3CDTF">2020-02-03T09:38:45Z</dcterms:created>
  <dcterms:modified xsi:type="dcterms:W3CDTF">2020-02-29T13:24:05Z</dcterms:modified>
</cp:coreProperties>
</file>