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30"/>
  </p:notesMasterIdLst>
  <p:sldIdLst>
    <p:sldId id="256" r:id="rId3"/>
    <p:sldId id="274" r:id="rId4"/>
    <p:sldId id="277" r:id="rId5"/>
    <p:sldId id="271" r:id="rId6"/>
    <p:sldId id="272" r:id="rId7"/>
    <p:sldId id="278" r:id="rId8"/>
    <p:sldId id="290" r:id="rId9"/>
    <p:sldId id="285" r:id="rId10"/>
    <p:sldId id="279" r:id="rId11"/>
    <p:sldId id="280" r:id="rId12"/>
    <p:sldId id="286" r:id="rId13"/>
    <p:sldId id="281" r:id="rId14"/>
    <p:sldId id="287" r:id="rId15"/>
    <p:sldId id="288" r:id="rId16"/>
    <p:sldId id="282" r:id="rId17"/>
    <p:sldId id="289" r:id="rId18"/>
    <p:sldId id="283" r:id="rId19"/>
    <p:sldId id="293" r:id="rId20"/>
    <p:sldId id="294" r:id="rId21"/>
    <p:sldId id="295" r:id="rId22"/>
    <p:sldId id="261" r:id="rId23"/>
    <p:sldId id="262" r:id="rId24"/>
    <p:sldId id="264" r:id="rId25"/>
    <p:sldId id="265" r:id="rId26"/>
    <p:sldId id="266" r:id="rId27"/>
    <p:sldId id="275" r:id="rId28"/>
    <p:sldId id="276" r:id="rId2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B1819BA-01E7-48D3-A475-761980901C86}">
          <p14:sldIdLst>
            <p14:sldId id="256"/>
          </p14:sldIdLst>
        </p14:section>
        <p14:section name="Verhaal" id="{43299CFA-7699-4088-A63D-B582057F0B57}">
          <p14:sldIdLst>
            <p14:sldId id="274"/>
            <p14:sldId id="277"/>
            <p14:sldId id="271"/>
            <p14:sldId id="272"/>
            <p14:sldId id="278"/>
            <p14:sldId id="290"/>
            <p14:sldId id="285"/>
            <p14:sldId id="279"/>
            <p14:sldId id="280"/>
            <p14:sldId id="286"/>
            <p14:sldId id="281"/>
            <p14:sldId id="287"/>
            <p14:sldId id="288"/>
            <p14:sldId id="282"/>
            <p14:sldId id="289"/>
            <p14:sldId id="283"/>
            <p14:sldId id="293"/>
          </p14:sldIdLst>
        </p14:section>
        <p14:section name="Untitled Section" id="{C31F98CA-4961-46B4-842C-52746FB08F50}">
          <p14:sldIdLst>
            <p14:sldId id="294"/>
            <p14:sldId id="295"/>
          </p14:sldIdLst>
        </p14:section>
        <p14:section name="Niet nodig, origineel materiaal" id="{366EF267-0EA1-4D14-ACB3-5A3628F58255}">
          <p14:sldIdLst>
            <p14:sldId id="261"/>
            <p14:sldId id="262"/>
            <p14:sldId id="264"/>
            <p14:sldId id="265"/>
            <p14:sldId id="266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ssel Kranenborg" initials="WK" lastIdx="1" clrIdx="0">
    <p:extLst>
      <p:ext uri="{19B8F6BF-5375-455C-9EA6-DF929625EA0E}">
        <p15:presenceInfo xmlns:p15="http://schemas.microsoft.com/office/powerpoint/2012/main" userId="7400a8d261037cc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2201" autoAdjust="0"/>
  </p:normalViewPr>
  <p:slideViewPr>
    <p:cSldViewPr snapToGrid="0">
      <p:cViewPr varScale="1">
        <p:scale>
          <a:sx n="94" d="100"/>
          <a:sy n="94" d="100"/>
        </p:scale>
        <p:origin x="9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B0C05-7FB1-4985-BFC0-9AB8D8B349D1}" type="datetimeFigureOut">
              <a:rPr lang="nl-NL" smtClean="0"/>
              <a:t>6-11-2016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28399-37FB-4B0D-A7D9-A82FB98A17A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6853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28399-37FB-4B0D-A7D9-A82FB98A17A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3349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Jaartallen</a:t>
            </a:r>
            <a:r>
              <a:rPr lang="nl-NL" baseline="0" dirty="0"/>
              <a:t> gebaseerd op basis van: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 err="1"/>
              <a:t>Elberfelder</a:t>
            </a:r>
            <a:r>
              <a:rPr lang="nl-NL" baseline="0" dirty="0"/>
              <a:t> Bijbelvertaling – Tabellen </a:t>
            </a:r>
            <a:r>
              <a:rPr lang="nl-NL" baseline="0" dirty="0" err="1"/>
              <a:t>zur</a:t>
            </a:r>
            <a:r>
              <a:rPr lang="nl-NL" baseline="0" dirty="0"/>
              <a:t> </a:t>
            </a:r>
            <a:r>
              <a:rPr lang="nl-NL" baseline="0" dirty="0" err="1"/>
              <a:t>alttestamentlichen</a:t>
            </a:r>
            <a:r>
              <a:rPr lang="nl-NL" baseline="0" dirty="0"/>
              <a:t> </a:t>
            </a:r>
            <a:r>
              <a:rPr lang="nl-NL" baseline="0" dirty="0" err="1"/>
              <a:t>Geschichte</a:t>
            </a:r>
            <a:endParaRPr lang="nl-NL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 err="1"/>
              <a:t>Zeittafeln</a:t>
            </a:r>
            <a:r>
              <a:rPr lang="nl-NL" baseline="0" dirty="0"/>
              <a:t> </a:t>
            </a:r>
            <a:r>
              <a:rPr lang="nl-NL" baseline="0" dirty="0" err="1"/>
              <a:t>zur</a:t>
            </a:r>
            <a:r>
              <a:rPr lang="nl-NL" baseline="0" dirty="0"/>
              <a:t> </a:t>
            </a:r>
            <a:r>
              <a:rPr lang="nl-NL" baseline="0" dirty="0" err="1"/>
              <a:t>Bibel</a:t>
            </a:r>
            <a:r>
              <a:rPr lang="nl-NL" baseline="0" dirty="0"/>
              <a:t> – Ernst Paulus Verlag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/>
              <a:t>Engelse </a:t>
            </a:r>
            <a:r>
              <a:rPr lang="nl-NL" baseline="0" dirty="0" err="1"/>
              <a:t>Darby</a:t>
            </a:r>
            <a:r>
              <a:rPr lang="nl-NL" baseline="0" dirty="0"/>
              <a:t> Bijbelvertaling – </a:t>
            </a:r>
            <a:r>
              <a:rPr lang="nl-NL" baseline="0" dirty="0" err="1"/>
              <a:t>Chronological</a:t>
            </a:r>
            <a:r>
              <a:rPr lang="nl-NL" baseline="0" dirty="0"/>
              <a:t> </a:t>
            </a:r>
            <a:r>
              <a:rPr lang="nl-NL" baseline="0" dirty="0" err="1"/>
              <a:t>Table</a:t>
            </a:r>
            <a:r>
              <a:rPr lang="nl-NL" baseline="0" dirty="0"/>
              <a:t> of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kings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prophets</a:t>
            </a:r>
            <a:r>
              <a:rPr lang="nl-NL" baseline="0" dirty="0"/>
              <a:t> of </a:t>
            </a:r>
            <a:r>
              <a:rPr lang="nl-NL" baseline="0" dirty="0" err="1"/>
              <a:t>Judah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Israel</a:t>
            </a:r>
            <a:endParaRPr lang="nl-NL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/>
              <a:t>De chronologie der Heilige Schrift – H. Moll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http://www.debijbelvoorjou.nl/wp-content/uploads/2015/09/De-tien-verdwenen-stammen-W-Scott.pdf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28399-37FB-4B0D-A7D9-A82FB98A17A6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0910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Esther is koningin</a:t>
            </a:r>
          </a:p>
          <a:p>
            <a:pPr algn="ctr"/>
            <a:endParaRPr lang="nl-NL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28399-37FB-4B0D-A7D9-A82FB98A17A6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280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Jaartallen</a:t>
            </a:r>
            <a:r>
              <a:rPr lang="nl-NL" baseline="0" dirty="0"/>
              <a:t> gebaseerd op basis van: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 err="1"/>
              <a:t>Elberfelder</a:t>
            </a:r>
            <a:r>
              <a:rPr lang="nl-NL" baseline="0" dirty="0"/>
              <a:t> Bijbelvertaling – Tabellen </a:t>
            </a:r>
            <a:r>
              <a:rPr lang="nl-NL" baseline="0" dirty="0" err="1"/>
              <a:t>zur</a:t>
            </a:r>
            <a:r>
              <a:rPr lang="nl-NL" baseline="0" dirty="0"/>
              <a:t> </a:t>
            </a:r>
            <a:r>
              <a:rPr lang="nl-NL" baseline="0" dirty="0" err="1"/>
              <a:t>alttestamentlichen</a:t>
            </a:r>
            <a:r>
              <a:rPr lang="nl-NL" baseline="0" dirty="0"/>
              <a:t> </a:t>
            </a:r>
            <a:r>
              <a:rPr lang="nl-NL" baseline="0" dirty="0" err="1"/>
              <a:t>Geschichte</a:t>
            </a:r>
            <a:endParaRPr lang="nl-NL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 err="1"/>
              <a:t>Zeittafeln</a:t>
            </a:r>
            <a:r>
              <a:rPr lang="nl-NL" baseline="0" dirty="0"/>
              <a:t> </a:t>
            </a:r>
            <a:r>
              <a:rPr lang="nl-NL" baseline="0" dirty="0" err="1"/>
              <a:t>zur</a:t>
            </a:r>
            <a:r>
              <a:rPr lang="nl-NL" baseline="0" dirty="0"/>
              <a:t> </a:t>
            </a:r>
            <a:r>
              <a:rPr lang="nl-NL" baseline="0" dirty="0" err="1"/>
              <a:t>Bibel</a:t>
            </a:r>
            <a:r>
              <a:rPr lang="nl-NL" baseline="0" dirty="0"/>
              <a:t> – Ernst Paulus Verlag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/>
              <a:t>Engelse </a:t>
            </a:r>
            <a:r>
              <a:rPr lang="nl-NL" baseline="0" dirty="0" err="1"/>
              <a:t>Darby</a:t>
            </a:r>
            <a:r>
              <a:rPr lang="nl-NL" baseline="0" dirty="0"/>
              <a:t> Bijbelvertaling – </a:t>
            </a:r>
            <a:r>
              <a:rPr lang="nl-NL" baseline="0" dirty="0" err="1"/>
              <a:t>Chronological</a:t>
            </a:r>
            <a:r>
              <a:rPr lang="nl-NL" baseline="0" dirty="0"/>
              <a:t> </a:t>
            </a:r>
            <a:r>
              <a:rPr lang="nl-NL" baseline="0" dirty="0" err="1"/>
              <a:t>Table</a:t>
            </a:r>
            <a:r>
              <a:rPr lang="nl-NL" baseline="0" dirty="0"/>
              <a:t> of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kings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prophets</a:t>
            </a:r>
            <a:r>
              <a:rPr lang="nl-NL" baseline="0" dirty="0"/>
              <a:t> of </a:t>
            </a:r>
            <a:r>
              <a:rPr lang="nl-NL" baseline="0" dirty="0" err="1"/>
              <a:t>Judah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Israel</a:t>
            </a:r>
            <a:endParaRPr lang="nl-NL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/>
              <a:t>De chronologie der Heilige Schrift – H. Moll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http://www.debijbelvoorjou.nl/wp-content/uploads/2015/09/De-tien-verdwenen-stammen-W-Scott.pdf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28399-37FB-4B0D-A7D9-A82FB98A17A6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6594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Jaartallen</a:t>
            </a:r>
            <a:r>
              <a:rPr lang="nl-NL" baseline="0" dirty="0"/>
              <a:t> gebaseerd op basis van: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 err="1"/>
              <a:t>Elberfelder</a:t>
            </a:r>
            <a:r>
              <a:rPr lang="nl-NL" baseline="0" dirty="0"/>
              <a:t> Bijbelvertaling – Tabellen </a:t>
            </a:r>
            <a:r>
              <a:rPr lang="nl-NL" baseline="0" dirty="0" err="1"/>
              <a:t>zur</a:t>
            </a:r>
            <a:r>
              <a:rPr lang="nl-NL" baseline="0" dirty="0"/>
              <a:t> </a:t>
            </a:r>
            <a:r>
              <a:rPr lang="nl-NL" baseline="0" dirty="0" err="1"/>
              <a:t>alttestamentlichen</a:t>
            </a:r>
            <a:r>
              <a:rPr lang="nl-NL" baseline="0" dirty="0"/>
              <a:t> </a:t>
            </a:r>
            <a:r>
              <a:rPr lang="nl-NL" baseline="0" dirty="0" err="1"/>
              <a:t>Geschichte</a:t>
            </a:r>
            <a:endParaRPr lang="nl-NL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 err="1"/>
              <a:t>Zeittafeln</a:t>
            </a:r>
            <a:r>
              <a:rPr lang="nl-NL" baseline="0" dirty="0"/>
              <a:t> </a:t>
            </a:r>
            <a:r>
              <a:rPr lang="nl-NL" baseline="0" dirty="0" err="1"/>
              <a:t>zur</a:t>
            </a:r>
            <a:r>
              <a:rPr lang="nl-NL" baseline="0" dirty="0"/>
              <a:t> </a:t>
            </a:r>
            <a:r>
              <a:rPr lang="nl-NL" baseline="0" dirty="0" err="1"/>
              <a:t>Bibel</a:t>
            </a:r>
            <a:r>
              <a:rPr lang="nl-NL" baseline="0" dirty="0"/>
              <a:t> – Ernst Paulus Verlag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/>
              <a:t>Engelse </a:t>
            </a:r>
            <a:r>
              <a:rPr lang="nl-NL" baseline="0" dirty="0" err="1"/>
              <a:t>Darby</a:t>
            </a:r>
            <a:r>
              <a:rPr lang="nl-NL" baseline="0" dirty="0"/>
              <a:t> Bijbelvertaling – </a:t>
            </a:r>
            <a:r>
              <a:rPr lang="nl-NL" baseline="0" dirty="0" err="1"/>
              <a:t>Chronological</a:t>
            </a:r>
            <a:r>
              <a:rPr lang="nl-NL" baseline="0" dirty="0"/>
              <a:t> </a:t>
            </a:r>
            <a:r>
              <a:rPr lang="nl-NL" baseline="0" dirty="0" err="1"/>
              <a:t>Table</a:t>
            </a:r>
            <a:r>
              <a:rPr lang="nl-NL" baseline="0" dirty="0"/>
              <a:t> of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kings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prophets</a:t>
            </a:r>
            <a:r>
              <a:rPr lang="nl-NL" baseline="0" dirty="0"/>
              <a:t> of </a:t>
            </a:r>
            <a:r>
              <a:rPr lang="nl-NL" baseline="0" dirty="0" err="1"/>
              <a:t>Judah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Israel</a:t>
            </a:r>
            <a:endParaRPr lang="nl-NL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/>
              <a:t>De chronologie der Heilige Schrift – H. Moll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http://www.debijbelvoorjou.nl/wp-content/uploads/2015/09/De-tien-verdwenen-stammen-W-Scott.pdf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28399-37FB-4B0D-A7D9-A82FB98A17A6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747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Ezra wijst volk</a:t>
            </a:r>
          </a:p>
          <a:p>
            <a:pPr algn="ctr"/>
            <a:r>
              <a:rPr lang="nl-NL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op hun zonden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28399-37FB-4B0D-A7D9-A82FB98A17A6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1186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Jaartallen</a:t>
            </a:r>
            <a:r>
              <a:rPr lang="nl-NL" baseline="0" dirty="0"/>
              <a:t> gebaseerd op basis van: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 err="1"/>
              <a:t>Elberfelder</a:t>
            </a:r>
            <a:r>
              <a:rPr lang="nl-NL" baseline="0" dirty="0"/>
              <a:t> Bijbelvertaling – Tabellen </a:t>
            </a:r>
            <a:r>
              <a:rPr lang="nl-NL" baseline="0" dirty="0" err="1"/>
              <a:t>zur</a:t>
            </a:r>
            <a:r>
              <a:rPr lang="nl-NL" baseline="0" dirty="0"/>
              <a:t> </a:t>
            </a:r>
            <a:r>
              <a:rPr lang="nl-NL" baseline="0" dirty="0" err="1"/>
              <a:t>alttestamentlichen</a:t>
            </a:r>
            <a:r>
              <a:rPr lang="nl-NL" baseline="0" dirty="0"/>
              <a:t> </a:t>
            </a:r>
            <a:r>
              <a:rPr lang="nl-NL" baseline="0" dirty="0" err="1"/>
              <a:t>Geschichte</a:t>
            </a:r>
            <a:endParaRPr lang="nl-NL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 err="1"/>
              <a:t>Zeittafeln</a:t>
            </a:r>
            <a:r>
              <a:rPr lang="nl-NL" baseline="0" dirty="0"/>
              <a:t> </a:t>
            </a:r>
            <a:r>
              <a:rPr lang="nl-NL" baseline="0" dirty="0" err="1"/>
              <a:t>zur</a:t>
            </a:r>
            <a:r>
              <a:rPr lang="nl-NL" baseline="0" dirty="0"/>
              <a:t> </a:t>
            </a:r>
            <a:r>
              <a:rPr lang="nl-NL" baseline="0" dirty="0" err="1"/>
              <a:t>Bibel</a:t>
            </a:r>
            <a:r>
              <a:rPr lang="nl-NL" baseline="0" dirty="0"/>
              <a:t> – Ernst Paulus Verlag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/>
              <a:t>Engelse </a:t>
            </a:r>
            <a:r>
              <a:rPr lang="nl-NL" baseline="0" dirty="0" err="1"/>
              <a:t>Darby</a:t>
            </a:r>
            <a:r>
              <a:rPr lang="nl-NL" baseline="0" dirty="0"/>
              <a:t> Bijbelvertaling – </a:t>
            </a:r>
            <a:r>
              <a:rPr lang="nl-NL" baseline="0" dirty="0" err="1"/>
              <a:t>Chronological</a:t>
            </a:r>
            <a:r>
              <a:rPr lang="nl-NL" baseline="0" dirty="0"/>
              <a:t> </a:t>
            </a:r>
            <a:r>
              <a:rPr lang="nl-NL" baseline="0" dirty="0" err="1"/>
              <a:t>Table</a:t>
            </a:r>
            <a:r>
              <a:rPr lang="nl-NL" baseline="0" dirty="0"/>
              <a:t> of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kings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prophets</a:t>
            </a:r>
            <a:r>
              <a:rPr lang="nl-NL" baseline="0" dirty="0"/>
              <a:t> of </a:t>
            </a:r>
            <a:r>
              <a:rPr lang="nl-NL" baseline="0" dirty="0" err="1"/>
              <a:t>Judah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Israel</a:t>
            </a:r>
            <a:endParaRPr lang="nl-NL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/>
              <a:t>De chronologie der Heilige Schrift – H. Moll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http://www.debijbelvoorjou.nl/wp-content/uploads/2015/09/De-tien-verdwenen-stammen-W-Scott.pdf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28399-37FB-4B0D-A7D9-A82FB98A17A6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8779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Nehemia en helpers bouwen stad en muur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28399-37FB-4B0D-A7D9-A82FB98A17A6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15937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Jaartallen</a:t>
            </a:r>
            <a:r>
              <a:rPr lang="nl-NL" baseline="0" dirty="0"/>
              <a:t> gebaseerd op basis van: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 err="1"/>
              <a:t>Elberfelder</a:t>
            </a:r>
            <a:r>
              <a:rPr lang="nl-NL" baseline="0" dirty="0"/>
              <a:t> Bijbelvertaling – Tabellen </a:t>
            </a:r>
            <a:r>
              <a:rPr lang="nl-NL" baseline="0" dirty="0" err="1"/>
              <a:t>zur</a:t>
            </a:r>
            <a:r>
              <a:rPr lang="nl-NL" baseline="0" dirty="0"/>
              <a:t> </a:t>
            </a:r>
            <a:r>
              <a:rPr lang="nl-NL" baseline="0" dirty="0" err="1"/>
              <a:t>alttestamentlichen</a:t>
            </a:r>
            <a:r>
              <a:rPr lang="nl-NL" baseline="0" dirty="0"/>
              <a:t> </a:t>
            </a:r>
            <a:r>
              <a:rPr lang="nl-NL" baseline="0" dirty="0" err="1"/>
              <a:t>Geschichte</a:t>
            </a:r>
            <a:endParaRPr lang="nl-NL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 err="1"/>
              <a:t>Zeittafeln</a:t>
            </a:r>
            <a:r>
              <a:rPr lang="nl-NL" baseline="0" dirty="0"/>
              <a:t> </a:t>
            </a:r>
            <a:r>
              <a:rPr lang="nl-NL" baseline="0" dirty="0" err="1"/>
              <a:t>zur</a:t>
            </a:r>
            <a:r>
              <a:rPr lang="nl-NL" baseline="0" dirty="0"/>
              <a:t> </a:t>
            </a:r>
            <a:r>
              <a:rPr lang="nl-NL" baseline="0" dirty="0" err="1"/>
              <a:t>Bibel</a:t>
            </a:r>
            <a:r>
              <a:rPr lang="nl-NL" baseline="0" dirty="0"/>
              <a:t> – Ernst Paulus Verlag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/>
              <a:t>Engelse </a:t>
            </a:r>
            <a:r>
              <a:rPr lang="nl-NL" baseline="0" dirty="0" err="1"/>
              <a:t>Darby</a:t>
            </a:r>
            <a:r>
              <a:rPr lang="nl-NL" baseline="0" dirty="0"/>
              <a:t> Bijbelvertaling – </a:t>
            </a:r>
            <a:r>
              <a:rPr lang="nl-NL" baseline="0" dirty="0" err="1"/>
              <a:t>Chronological</a:t>
            </a:r>
            <a:r>
              <a:rPr lang="nl-NL" baseline="0" dirty="0"/>
              <a:t> </a:t>
            </a:r>
            <a:r>
              <a:rPr lang="nl-NL" baseline="0" dirty="0" err="1"/>
              <a:t>Table</a:t>
            </a:r>
            <a:r>
              <a:rPr lang="nl-NL" baseline="0" dirty="0"/>
              <a:t> of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kings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prophets</a:t>
            </a:r>
            <a:r>
              <a:rPr lang="nl-NL" baseline="0" dirty="0"/>
              <a:t> of </a:t>
            </a:r>
            <a:r>
              <a:rPr lang="nl-NL" baseline="0" dirty="0" err="1"/>
              <a:t>Judah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Israel</a:t>
            </a:r>
            <a:endParaRPr lang="nl-NL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/>
              <a:t>De chronologie der Heilige Schrift – H. Moll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http://www.debijbelvoorjou.nl/wp-content/uploads/2015/09/De-tien-verdwenen-stammen-W-Scott.pdf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28399-37FB-4B0D-A7D9-A82FB98A17A6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87435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Een</a:t>
            </a:r>
            <a:r>
              <a:rPr lang="nl-NL" baseline="0" dirty="0"/>
              <a:t> tekst bij dit onderwerp om te leren voor de 4-7 jarigen.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28399-37FB-4B0D-A7D9-A82FB98A17A6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63306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Een</a:t>
            </a:r>
            <a:r>
              <a:rPr lang="nl-NL" baseline="0" dirty="0"/>
              <a:t> tekst bij dit onderwerp om te leren voor de 8-12 jarigen.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28399-37FB-4B0D-A7D9-A82FB98A17A6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2895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Jaartallen</a:t>
            </a:r>
            <a:r>
              <a:rPr lang="nl-NL" baseline="0" dirty="0"/>
              <a:t> gebaseerd op basis van: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 err="1"/>
              <a:t>Elberfelder</a:t>
            </a:r>
            <a:r>
              <a:rPr lang="nl-NL" baseline="0" dirty="0"/>
              <a:t> Bijbelvertaling – Tabellen </a:t>
            </a:r>
            <a:r>
              <a:rPr lang="nl-NL" baseline="0" dirty="0" err="1"/>
              <a:t>zur</a:t>
            </a:r>
            <a:r>
              <a:rPr lang="nl-NL" baseline="0" dirty="0"/>
              <a:t> </a:t>
            </a:r>
            <a:r>
              <a:rPr lang="nl-NL" baseline="0" dirty="0" err="1"/>
              <a:t>alttestamentlichen</a:t>
            </a:r>
            <a:r>
              <a:rPr lang="nl-NL" baseline="0" dirty="0"/>
              <a:t> </a:t>
            </a:r>
            <a:r>
              <a:rPr lang="nl-NL" baseline="0" dirty="0" err="1"/>
              <a:t>Geschichte</a:t>
            </a:r>
            <a:endParaRPr lang="nl-NL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 err="1"/>
              <a:t>Zeittafeln</a:t>
            </a:r>
            <a:r>
              <a:rPr lang="nl-NL" baseline="0" dirty="0"/>
              <a:t> </a:t>
            </a:r>
            <a:r>
              <a:rPr lang="nl-NL" baseline="0" dirty="0" err="1"/>
              <a:t>zur</a:t>
            </a:r>
            <a:r>
              <a:rPr lang="nl-NL" baseline="0" dirty="0"/>
              <a:t> </a:t>
            </a:r>
            <a:r>
              <a:rPr lang="nl-NL" baseline="0" dirty="0" err="1"/>
              <a:t>Bibel</a:t>
            </a:r>
            <a:r>
              <a:rPr lang="nl-NL" baseline="0" dirty="0"/>
              <a:t> – Ernst Paulus Verlag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/>
              <a:t>Engelse </a:t>
            </a:r>
            <a:r>
              <a:rPr lang="nl-NL" baseline="0" dirty="0" err="1"/>
              <a:t>Darby</a:t>
            </a:r>
            <a:r>
              <a:rPr lang="nl-NL" baseline="0" dirty="0"/>
              <a:t> Bijbelvertaling – </a:t>
            </a:r>
            <a:r>
              <a:rPr lang="nl-NL" baseline="0" dirty="0" err="1"/>
              <a:t>Chronological</a:t>
            </a:r>
            <a:r>
              <a:rPr lang="nl-NL" baseline="0" dirty="0"/>
              <a:t> </a:t>
            </a:r>
            <a:r>
              <a:rPr lang="nl-NL" baseline="0" dirty="0" err="1"/>
              <a:t>Table</a:t>
            </a:r>
            <a:r>
              <a:rPr lang="nl-NL" baseline="0" dirty="0"/>
              <a:t> of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kings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prophets</a:t>
            </a:r>
            <a:r>
              <a:rPr lang="nl-NL" baseline="0" dirty="0"/>
              <a:t> of </a:t>
            </a:r>
            <a:r>
              <a:rPr lang="nl-NL" baseline="0" dirty="0" err="1"/>
              <a:t>Judah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Israel</a:t>
            </a:r>
            <a:endParaRPr lang="nl-NL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/>
              <a:t>De chronologie der Heilige Schrift – H. Moll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http://www.debijbelvoorjou.nl/wp-content/uploads/2015/09/De-tien-verdwenen-stammen-W-Scott.pdf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28399-37FB-4B0D-A7D9-A82FB98A17A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58746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Jaartallen</a:t>
            </a:r>
            <a:r>
              <a:rPr lang="nl-NL" baseline="0" dirty="0"/>
              <a:t> gebaseerd op basis van: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 err="1"/>
              <a:t>Elberfelder</a:t>
            </a:r>
            <a:r>
              <a:rPr lang="nl-NL" baseline="0" dirty="0"/>
              <a:t> Bijbelvertaling – Tabellen </a:t>
            </a:r>
            <a:r>
              <a:rPr lang="nl-NL" baseline="0" dirty="0" err="1"/>
              <a:t>zur</a:t>
            </a:r>
            <a:r>
              <a:rPr lang="nl-NL" baseline="0" dirty="0"/>
              <a:t> </a:t>
            </a:r>
            <a:r>
              <a:rPr lang="nl-NL" baseline="0" dirty="0" err="1"/>
              <a:t>alttestamentlichen</a:t>
            </a:r>
            <a:r>
              <a:rPr lang="nl-NL" baseline="0" dirty="0"/>
              <a:t> </a:t>
            </a:r>
            <a:r>
              <a:rPr lang="nl-NL" baseline="0" dirty="0" err="1"/>
              <a:t>Geschichte</a:t>
            </a:r>
            <a:endParaRPr lang="nl-NL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 err="1"/>
              <a:t>Zeittafeln</a:t>
            </a:r>
            <a:r>
              <a:rPr lang="nl-NL" baseline="0" dirty="0"/>
              <a:t> </a:t>
            </a:r>
            <a:r>
              <a:rPr lang="nl-NL" baseline="0" dirty="0" err="1"/>
              <a:t>zur</a:t>
            </a:r>
            <a:r>
              <a:rPr lang="nl-NL" baseline="0" dirty="0"/>
              <a:t> </a:t>
            </a:r>
            <a:r>
              <a:rPr lang="nl-NL" baseline="0" dirty="0" err="1"/>
              <a:t>Bibel</a:t>
            </a:r>
            <a:r>
              <a:rPr lang="nl-NL" baseline="0" dirty="0"/>
              <a:t> – Ernst Paulus Verlag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/>
              <a:t>Engelse </a:t>
            </a:r>
            <a:r>
              <a:rPr lang="nl-NL" baseline="0" dirty="0" err="1"/>
              <a:t>Darby</a:t>
            </a:r>
            <a:r>
              <a:rPr lang="nl-NL" baseline="0" dirty="0"/>
              <a:t> Bijbelvertaling – </a:t>
            </a:r>
            <a:r>
              <a:rPr lang="nl-NL" baseline="0" dirty="0" err="1"/>
              <a:t>Chronological</a:t>
            </a:r>
            <a:r>
              <a:rPr lang="nl-NL" baseline="0" dirty="0"/>
              <a:t> </a:t>
            </a:r>
            <a:r>
              <a:rPr lang="nl-NL" baseline="0" dirty="0" err="1"/>
              <a:t>Table</a:t>
            </a:r>
            <a:r>
              <a:rPr lang="nl-NL" baseline="0" dirty="0"/>
              <a:t> of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kings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prophets</a:t>
            </a:r>
            <a:r>
              <a:rPr lang="nl-NL" baseline="0" dirty="0"/>
              <a:t> of </a:t>
            </a:r>
            <a:r>
              <a:rPr lang="nl-NL" baseline="0" dirty="0" err="1"/>
              <a:t>Judah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Israel</a:t>
            </a:r>
            <a:endParaRPr lang="nl-NL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/>
              <a:t>De chronologie der Heilige Schrift – H. Moll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http://www.debijbelvoorjou.nl/wp-content/uploads/2015/09/De-tien-verdwenen-stammen-W-Scott.pdf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28399-37FB-4B0D-A7D9-A82FB98A17A6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65293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Jaartallen</a:t>
            </a:r>
            <a:r>
              <a:rPr lang="nl-NL" baseline="0" dirty="0"/>
              <a:t> gebaseerd op basis van: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 err="1"/>
              <a:t>Elberfelder</a:t>
            </a:r>
            <a:r>
              <a:rPr lang="nl-NL" baseline="0" dirty="0"/>
              <a:t> Bijbelvertaling – Tabellen </a:t>
            </a:r>
            <a:r>
              <a:rPr lang="nl-NL" baseline="0" dirty="0" err="1"/>
              <a:t>zur</a:t>
            </a:r>
            <a:r>
              <a:rPr lang="nl-NL" baseline="0" dirty="0"/>
              <a:t> </a:t>
            </a:r>
            <a:r>
              <a:rPr lang="nl-NL" baseline="0" dirty="0" err="1"/>
              <a:t>alttestamentlichen</a:t>
            </a:r>
            <a:r>
              <a:rPr lang="nl-NL" baseline="0" dirty="0"/>
              <a:t> </a:t>
            </a:r>
            <a:r>
              <a:rPr lang="nl-NL" baseline="0" dirty="0" err="1"/>
              <a:t>Geschichte</a:t>
            </a:r>
            <a:endParaRPr lang="nl-NL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 err="1"/>
              <a:t>Zeittafeln</a:t>
            </a:r>
            <a:r>
              <a:rPr lang="nl-NL" baseline="0" dirty="0"/>
              <a:t> </a:t>
            </a:r>
            <a:r>
              <a:rPr lang="nl-NL" baseline="0" dirty="0" err="1"/>
              <a:t>zur</a:t>
            </a:r>
            <a:r>
              <a:rPr lang="nl-NL" baseline="0" dirty="0"/>
              <a:t> </a:t>
            </a:r>
            <a:r>
              <a:rPr lang="nl-NL" baseline="0" dirty="0" err="1"/>
              <a:t>Bibel</a:t>
            </a:r>
            <a:r>
              <a:rPr lang="nl-NL" baseline="0" dirty="0"/>
              <a:t> – Ernst Paulus Verlag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/>
              <a:t>Engelse </a:t>
            </a:r>
            <a:r>
              <a:rPr lang="nl-NL" baseline="0" dirty="0" err="1"/>
              <a:t>Darby</a:t>
            </a:r>
            <a:r>
              <a:rPr lang="nl-NL" baseline="0" dirty="0"/>
              <a:t> Bijbelvertaling – </a:t>
            </a:r>
            <a:r>
              <a:rPr lang="nl-NL" baseline="0" dirty="0" err="1"/>
              <a:t>Chronological</a:t>
            </a:r>
            <a:r>
              <a:rPr lang="nl-NL" baseline="0" dirty="0"/>
              <a:t> </a:t>
            </a:r>
            <a:r>
              <a:rPr lang="nl-NL" baseline="0" dirty="0" err="1"/>
              <a:t>Table</a:t>
            </a:r>
            <a:r>
              <a:rPr lang="nl-NL" baseline="0" dirty="0"/>
              <a:t> of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kings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prophets</a:t>
            </a:r>
            <a:r>
              <a:rPr lang="nl-NL" baseline="0" dirty="0"/>
              <a:t> of </a:t>
            </a:r>
            <a:r>
              <a:rPr lang="nl-NL" baseline="0" dirty="0" err="1"/>
              <a:t>Judah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Israel</a:t>
            </a:r>
            <a:endParaRPr lang="nl-NL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/>
              <a:t>De chronologie der Heilige Schrift – H. Moll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http://www.debijbelvoorjou.nl/wp-content/uploads/2015/09/De-tien-verdwenen-stammen-W-Scott.pdf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28399-37FB-4B0D-A7D9-A82FB98A17A6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4333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Jaartallen</a:t>
            </a:r>
            <a:r>
              <a:rPr lang="nl-NL" baseline="0" dirty="0"/>
              <a:t> gebaseerd op basis van: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 err="1"/>
              <a:t>Elberfelder</a:t>
            </a:r>
            <a:r>
              <a:rPr lang="nl-NL" baseline="0" dirty="0"/>
              <a:t> Bijbelvertaling – Tabellen </a:t>
            </a:r>
            <a:r>
              <a:rPr lang="nl-NL" baseline="0" dirty="0" err="1"/>
              <a:t>zur</a:t>
            </a:r>
            <a:r>
              <a:rPr lang="nl-NL" baseline="0" dirty="0"/>
              <a:t> </a:t>
            </a:r>
            <a:r>
              <a:rPr lang="nl-NL" baseline="0" dirty="0" err="1"/>
              <a:t>alttestamentlichen</a:t>
            </a:r>
            <a:r>
              <a:rPr lang="nl-NL" baseline="0" dirty="0"/>
              <a:t> </a:t>
            </a:r>
            <a:r>
              <a:rPr lang="nl-NL" baseline="0" dirty="0" err="1"/>
              <a:t>Geschichte</a:t>
            </a:r>
            <a:endParaRPr lang="nl-NL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 err="1"/>
              <a:t>Zeittafeln</a:t>
            </a:r>
            <a:r>
              <a:rPr lang="nl-NL" baseline="0" dirty="0"/>
              <a:t> </a:t>
            </a:r>
            <a:r>
              <a:rPr lang="nl-NL" baseline="0" dirty="0" err="1"/>
              <a:t>zur</a:t>
            </a:r>
            <a:r>
              <a:rPr lang="nl-NL" baseline="0" dirty="0"/>
              <a:t> </a:t>
            </a:r>
            <a:r>
              <a:rPr lang="nl-NL" baseline="0" dirty="0" err="1"/>
              <a:t>Bibel</a:t>
            </a:r>
            <a:r>
              <a:rPr lang="nl-NL" baseline="0" dirty="0"/>
              <a:t> – Ernst Paulus Verlag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/>
              <a:t>Engelse </a:t>
            </a:r>
            <a:r>
              <a:rPr lang="nl-NL" baseline="0" dirty="0" err="1"/>
              <a:t>Darby</a:t>
            </a:r>
            <a:r>
              <a:rPr lang="nl-NL" baseline="0" dirty="0"/>
              <a:t> Bijbelvertaling – </a:t>
            </a:r>
            <a:r>
              <a:rPr lang="nl-NL" baseline="0" dirty="0" err="1"/>
              <a:t>Chronological</a:t>
            </a:r>
            <a:r>
              <a:rPr lang="nl-NL" baseline="0" dirty="0"/>
              <a:t> </a:t>
            </a:r>
            <a:r>
              <a:rPr lang="nl-NL" baseline="0" dirty="0" err="1"/>
              <a:t>Table</a:t>
            </a:r>
            <a:r>
              <a:rPr lang="nl-NL" baseline="0" dirty="0"/>
              <a:t> of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kings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prophets</a:t>
            </a:r>
            <a:r>
              <a:rPr lang="nl-NL" baseline="0" dirty="0"/>
              <a:t> of </a:t>
            </a:r>
            <a:r>
              <a:rPr lang="nl-NL" baseline="0" dirty="0" err="1"/>
              <a:t>Judah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Israel</a:t>
            </a:r>
            <a:endParaRPr lang="nl-NL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/>
              <a:t>De chronologie der Heilige Schrift – H. Moll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http://www.debijbelvoorjou.nl/wp-content/uploads/2015/09/De-tien-verdwenen-stammen-W-Scott.pdf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28399-37FB-4B0D-A7D9-A82FB98A17A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1195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Jaartallen</a:t>
            </a:r>
            <a:r>
              <a:rPr lang="nl-NL" baseline="0" dirty="0"/>
              <a:t> gebaseerd op basis van: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 err="1"/>
              <a:t>Elberfelder</a:t>
            </a:r>
            <a:r>
              <a:rPr lang="nl-NL" baseline="0" dirty="0"/>
              <a:t> Bijbelvertaling – Tabellen </a:t>
            </a:r>
            <a:r>
              <a:rPr lang="nl-NL" baseline="0" dirty="0" err="1"/>
              <a:t>zur</a:t>
            </a:r>
            <a:r>
              <a:rPr lang="nl-NL" baseline="0" dirty="0"/>
              <a:t> </a:t>
            </a:r>
            <a:r>
              <a:rPr lang="nl-NL" baseline="0" dirty="0" err="1"/>
              <a:t>alttestamentlichen</a:t>
            </a:r>
            <a:r>
              <a:rPr lang="nl-NL" baseline="0" dirty="0"/>
              <a:t> </a:t>
            </a:r>
            <a:r>
              <a:rPr lang="nl-NL" baseline="0" dirty="0" err="1"/>
              <a:t>Geschichte</a:t>
            </a:r>
            <a:endParaRPr lang="nl-NL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 err="1"/>
              <a:t>Zeittafeln</a:t>
            </a:r>
            <a:r>
              <a:rPr lang="nl-NL" baseline="0" dirty="0"/>
              <a:t> </a:t>
            </a:r>
            <a:r>
              <a:rPr lang="nl-NL" baseline="0" dirty="0" err="1"/>
              <a:t>zur</a:t>
            </a:r>
            <a:r>
              <a:rPr lang="nl-NL" baseline="0" dirty="0"/>
              <a:t> </a:t>
            </a:r>
            <a:r>
              <a:rPr lang="nl-NL" baseline="0" dirty="0" err="1"/>
              <a:t>Bibel</a:t>
            </a:r>
            <a:r>
              <a:rPr lang="nl-NL" baseline="0" dirty="0"/>
              <a:t> – Ernst Paulus Verlag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/>
              <a:t>Engelse </a:t>
            </a:r>
            <a:r>
              <a:rPr lang="nl-NL" baseline="0" dirty="0" err="1"/>
              <a:t>Darby</a:t>
            </a:r>
            <a:r>
              <a:rPr lang="nl-NL" baseline="0" dirty="0"/>
              <a:t> Bijbelvertaling – </a:t>
            </a:r>
            <a:r>
              <a:rPr lang="nl-NL" baseline="0" dirty="0" err="1"/>
              <a:t>Chronological</a:t>
            </a:r>
            <a:r>
              <a:rPr lang="nl-NL" baseline="0" dirty="0"/>
              <a:t> </a:t>
            </a:r>
            <a:r>
              <a:rPr lang="nl-NL" baseline="0" dirty="0" err="1"/>
              <a:t>Table</a:t>
            </a:r>
            <a:r>
              <a:rPr lang="nl-NL" baseline="0" dirty="0"/>
              <a:t> of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kings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prophets</a:t>
            </a:r>
            <a:r>
              <a:rPr lang="nl-NL" baseline="0" dirty="0"/>
              <a:t> of </a:t>
            </a:r>
            <a:r>
              <a:rPr lang="nl-NL" baseline="0" dirty="0" err="1"/>
              <a:t>Judah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Israel</a:t>
            </a:r>
            <a:endParaRPr lang="nl-NL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/>
              <a:t>De chronologie der Heilige Schrift – H. Moll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http://www.debijbelvoorjou.nl/wp-content/uploads/2015/09/De-tien-verdwenen-stammen-W-Scott.pdf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28399-37FB-4B0D-A7D9-A82FB98A17A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8631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Daniël in Babel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28399-37FB-4B0D-A7D9-A82FB98A17A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7322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Jaartallen</a:t>
            </a:r>
            <a:r>
              <a:rPr lang="nl-NL" baseline="0" dirty="0"/>
              <a:t> gebaseerd op basis van: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 err="1"/>
              <a:t>Elberfelder</a:t>
            </a:r>
            <a:r>
              <a:rPr lang="nl-NL" baseline="0" dirty="0"/>
              <a:t> Bijbelvertaling – Tabellen </a:t>
            </a:r>
            <a:r>
              <a:rPr lang="nl-NL" baseline="0" dirty="0" err="1"/>
              <a:t>zur</a:t>
            </a:r>
            <a:r>
              <a:rPr lang="nl-NL" baseline="0" dirty="0"/>
              <a:t> </a:t>
            </a:r>
            <a:r>
              <a:rPr lang="nl-NL" baseline="0" dirty="0" err="1"/>
              <a:t>alttestamentlichen</a:t>
            </a:r>
            <a:r>
              <a:rPr lang="nl-NL" baseline="0" dirty="0"/>
              <a:t> </a:t>
            </a:r>
            <a:r>
              <a:rPr lang="nl-NL" baseline="0" dirty="0" err="1"/>
              <a:t>Geschichte</a:t>
            </a:r>
            <a:endParaRPr lang="nl-NL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 err="1"/>
              <a:t>Zeittafeln</a:t>
            </a:r>
            <a:r>
              <a:rPr lang="nl-NL" baseline="0" dirty="0"/>
              <a:t> </a:t>
            </a:r>
            <a:r>
              <a:rPr lang="nl-NL" baseline="0" dirty="0" err="1"/>
              <a:t>zur</a:t>
            </a:r>
            <a:r>
              <a:rPr lang="nl-NL" baseline="0" dirty="0"/>
              <a:t> </a:t>
            </a:r>
            <a:r>
              <a:rPr lang="nl-NL" baseline="0" dirty="0" err="1"/>
              <a:t>Bibel</a:t>
            </a:r>
            <a:r>
              <a:rPr lang="nl-NL" baseline="0" dirty="0"/>
              <a:t> – Ernst Paulus Verlag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/>
              <a:t>Engelse </a:t>
            </a:r>
            <a:r>
              <a:rPr lang="nl-NL" baseline="0" dirty="0" err="1"/>
              <a:t>Darby</a:t>
            </a:r>
            <a:r>
              <a:rPr lang="nl-NL" baseline="0" dirty="0"/>
              <a:t> Bijbelvertaling – </a:t>
            </a:r>
            <a:r>
              <a:rPr lang="nl-NL" baseline="0" dirty="0" err="1"/>
              <a:t>Chronological</a:t>
            </a:r>
            <a:r>
              <a:rPr lang="nl-NL" baseline="0" dirty="0"/>
              <a:t> </a:t>
            </a:r>
            <a:r>
              <a:rPr lang="nl-NL" baseline="0" dirty="0" err="1"/>
              <a:t>Table</a:t>
            </a:r>
            <a:r>
              <a:rPr lang="nl-NL" baseline="0" dirty="0"/>
              <a:t> of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kings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prophets</a:t>
            </a:r>
            <a:r>
              <a:rPr lang="nl-NL" baseline="0" dirty="0"/>
              <a:t> of </a:t>
            </a:r>
            <a:r>
              <a:rPr lang="nl-NL" baseline="0" dirty="0" err="1"/>
              <a:t>Judah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Israel</a:t>
            </a:r>
            <a:endParaRPr lang="nl-NL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/>
              <a:t>De chronologie der Heilige Schrift – H. Moll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http://www.debijbelvoorjou.nl/wp-content/uploads/2015/09/De-tien-verdwenen-stammen-W-Scott.pdf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28399-37FB-4B0D-A7D9-A82FB98A17A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7451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Jaartallen</a:t>
            </a:r>
            <a:r>
              <a:rPr lang="nl-NL" baseline="0" dirty="0"/>
              <a:t> gebaseerd op basis van: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 err="1"/>
              <a:t>Elberfelder</a:t>
            </a:r>
            <a:r>
              <a:rPr lang="nl-NL" baseline="0" dirty="0"/>
              <a:t> Bijbelvertaling – Tabellen </a:t>
            </a:r>
            <a:r>
              <a:rPr lang="nl-NL" baseline="0" dirty="0" err="1"/>
              <a:t>zur</a:t>
            </a:r>
            <a:r>
              <a:rPr lang="nl-NL" baseline="0" dirty="0"/>
              <a:t> </a:t>
            </a:r>
            <a:r>
              <a:rPr lang="nl-NL" baseline="0" dirty="0" err="1"/>
              <a:t>alttestamentlichen</a:t>
            </a:r>
            <a:r>
              <a:rPr lang="nl-NL" baseline="0" dirty="0"/>
              <a:t> </a:t>
            </a:r>
            <a:r>
              <a:rPr lang="nl-NL" baseline="0" dirty="0" err="1"/>
              <a:t>Geschichte</a:t>
            </a:r>
            <a:endParaRPr lang="nl-NL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 err="1"/>
              <a:t>Zeittafeln</a:t>
            </a:r>
            <a:r>
              <a:rPr lang="nl-NL" baseline="0" dirty="0"/>
              <a:t> </a:t>
            </a:r>
            <a:r>
              <a:rPr lang="nl-NL" baseline="0" dirty="0" err="1"/>
              <a:t>zur</a:t>
            </a:r>
            <a:r>
              <a:rPr lang="nl-NL" baseline="0" dirty="0"/>
              <a:t> </a:t>
            </a:r>
            <a:r>
              <a:rPr lang="nl-NL" baseline="0" dirty="0" err="1"/>
              <a:t>Bibel</a:t>
            </a:r>
            <a:r>
              <a:rPr lang="nl-NL" baseline="0" dirty="0"/>
              <a:t> – Ernst Paulus Verlag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/>
              <a:t>Engelse </a:t>
            </a:r>
            <a:r>
              <a:rPr lang="nl-NL" baseline="0" dirty="0" err="1"/>
              <a:t>Darby</a:t>
            </a:r>
            <a:r>
              <a:rPr lang="nl-NL" baseline="0" dirty="0"/>
              <a:t> Bijbelvertaling – </a:t>
            </a:r>
            <a:r>
              <a:rPr lang="nl-NL" baseline="0" dirty="0" err="1"/>
              <a:t>Chronological</a:t>
            </a:r>
            <a:r>
              <a:rPr lang="nl-NL" baseline="0" dirty="0"/>
              <a:t> </a:t>
            </a:r>
            <a:r>
              <a:rPr lang="nl-NL" baseline="0" dirty="0" err="1"/>
              <a:t>Table</a:t>
            </a:r>
            <a:r>
              <a:rPr lang="nl-NL" baseline="0" dirty="0"/>
              <a:t> of </a:t>
            </a:r>
            <a:r>
              <a:rPr lang="nl-NL" baseline="0" dirty="0" err="1"/>
              <a:t>the</a:t>
            </a:r>
            <a:r>
              <a:rPr lang="nl-NL" baseline="0" dirty="0"/>
              <a:t> </a:t>
            </a:r>
            <a:r>
              <a:rPr lang="nl-NL" baseline="0" dirty="0" err="1"/>
              <a:t>kings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prophets</a:t>
            </a:r>
            <a:r>
              <a:rPr lang="nl-NL" baseline="0" dirty="0"/>
              <a:t> of </a:t>
            </a:r>
            <a:r>
              <a:rPr lang="nl-NL" baseline="0" dirty="0" err="1"/>
              <a:t>Judah</a:t>
            </a:r>
            <a:r>
              <a:rPr lang="nl-NL" baseline="0" dirty="0"/>
              <a:t> </a:t>
            </a:r>
            <a:r>
              <a:rPr lang="nl-NL" baseline="0" dirty="0" err="1"/>
              <a:t>and</a:t>
            </a:r>
            <a:r>
              <a:rPr lang="nl-NL" baseline="0" dirty="0"/>
              <a:t> </a:t>
            </a:r>
            <a:r>
              <a:rPr lang="nl-NL" baseline="0" dirty="0" err="1"/>
              <a:t>Israel</a:t>
            </a:r>
            <a:endParaRPr lang="nl-NL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/>
              <a:t>De chronologie der Heilige Schrift – H. Moll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http://www.debijbelvoorjou.nl/wp-content/uploads/2015/09/De-tien-verdwenen-stammen-W-Scott.pdf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28399-37FB-4B0D-A7D9-A82FB98A17A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7025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Zerubbabel</a:t>
            </a:r>
            <a:r>
              <a:rPr lang="nl-NL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start tempelbouw Jeruzalem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28399-37FB-4B0D-A7D9-A82FB98A17A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0389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Haggaï</a:t>
            </a:r>
            <a:r>
              <a:rPr lang="nl-NL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Werk verder aan de tempel!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28399-37FB-4B0D-A7D9-A82FB98A17A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946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25CD-2FCE-447A-B146-701FF6CE08F2}" type="datetimeFigureOut">
              <a:rPr lang="nl-NL" smtClean="0"/>
              <a:t>6-11-2016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A424-7504-4A89-94FF-D59D20CA09F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554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25CD-2FCE-447A-B146-701FF6CE08F2}" type="datetimeFigureOut">
              <a:rPr lang="nl-NL" smtClean="0"/>
              <a:t>6-11-2016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A424-7504-4A89-94FF-D59D20CA09F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7003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25CD-2FCE-447A-B146-701FF6CE08F2}" type="datetimeFigureOut">
              <a:rPr lang="nl-NL" smtClean="0"/>
              <a:t>6-11-2016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A424-7504-4A89-94FF-D59D20CA09F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9038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AE425CD-2FCE-447A-B146-701FF6CE08F2}" type="datetimeFigureOut">
              <a:rPr lang="nl-NL" smtClean="0"/>
              <a:t>6-11-2016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DF1A424-7504-4A89-94FF-D59D20CA09FD}" type="slidenum">
              <a:rPr lang="nl-NL" smtClean="0"/>
              <a:t>‹#›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350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25CD-2FCE-447A-B146-701FF6CE08F2}" type="datetimeFigureOut">
              <a:rPr lang="nl-NL" smtClean="0"/>
              <a:t>6-11-2016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A424-7504-4A89-94FF-D59D20CA09F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5174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25CD-2FCE-447A-B146-701FF6CE08F2}" type="datetimeFigureOut">
              <a:rPr lang="nl-NL" smtClean="0"/>
              <a:t>6-11-2016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A424-7504-4A89-94FF-D59D20CA09FD}" type="slidenum">
              <a:rPr lang="nl-NL" smtClean="0"/>
              <a:t>‹#›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717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25CD-2FCE-447A-B146-701FF6CE08F2}" type="datetimeFigureOut">
              <a:rPr lang="nl-NL" smtClean="0"/>
              <a:t>6-11-2016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A424-7504-4A89-94FF-D59D20CA09F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5442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25CD-2FCE-447A-B146-701FF6CE08F2}" type="datetimeFigureOut">
              <a:rPr lang="nl-NL" smtClean="0"/>
              <a:t>6-11-2016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A424-7504-4A89-94FF-D59D20CA09FD}" type="slidenum">
              <a:rPr lang="nl-NL" smtClean="0"/>
              <a:t>‹#›</a:t>
            </a:fld>
            <a:endParaRPr lang="nl-N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029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25CD-2FCE-447A-B146-701FF6CE08F2}" type="datetimeFigureOut">
              <a:rPr lang="nl-NL" smtClean="0"/>
              <a:t>6-11-2016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A424-7504-4A89-94FF-D59D20CA09FD}" type="slidenum">
              <a:rPr lang="nl-NL" smtClean="0"/>
              <a:t>‹#›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928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25CD-2FCE-447A-B146-701FF6CE08F2}" type="datetimeFigureOut">
              <a:rPr lang="nl-NL" smtClean="0"/>
              <a:t>6-11-2016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A424-7504-4A89-94FF-D59D20CA09F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63847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25CD-2FCE-447A-B146-701FF6CE08F2}" type="datetimeFigureOut">
              <a:rPr lang="nl-NL" smtClean="0"/>
              <a:t>6-11-2016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A424-7504-4A89-94FF-D59D20CA09FD}" type="slidenum">
              <a:rPr lang="nl-NL" smtClean="0"/>
              <a:t>‹#›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56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25CD-2FCE-447A-B146-701FF6CE08F2}" type="datetimeFigureOut">
              <a:rPr lang="nl-NL" smtClean="0"/>
              <a:t>6-11-2016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A424-7504-4A89-94FF-D59D20CA09F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4642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25CD-2FCE-447A-B146-701FF6CE08F2}" type="datetimeFigureOut">
              <a:rPr lang="nl-NL" smtClean="0"/>
              <a:t>6-11-2016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A424-7504-4A89-94FF-D59D20CA09F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3817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25CD-2FCE-447A-B146-701FF6CE08F2}" type="datetimeFigureOut">
              <a:rPr lang="nl-NL" smtClean="0"/>
              <a:t>6-11-2016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A424-7504-4A89-94FF-D59D20CA09F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1009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25CD-2FCE-447A-B146-701FF6CE08F2}" type="datetimeFigureOut">
              <a:rPr lang="nl-NL" smtClean="0"/>
              <a:t>6-11-2016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A424-7504-4A89-94FF-D59D20CA09FD}" type="slidenum">
              <a:rPr lang="nl-NL" smtClean="0"/>
              <a:t>‹#›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171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25CD-2FCE-447A-B146-701FF6CE08F2}" type="datetimeFigureOut">
              <a:rPr lang="nl-NL" smtClean="0"/>
              <a:t>6-11-2016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A424-7504-4A89-94FF-D59D20CA09FD}" type="slidenum">
              <a:rPr lang="nl-NL" smtClean="0"/>
              <a:t>‹#›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5033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25CD-2FCE-447A-B146-701FF6CE08F2}" type="datetimeFigureOut">
              <a:rPr lang="nl-NL" smtClean="0"/>
              <a:t>6-11-2016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A424-7504-4A89-94FF-D59D20CA09F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10279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25CD-2FCE-447A-B146-701FF6CE08F2}" type="datetimeFigureOut">
              <a:rPr lang="nl-NL" smtClean="0"/>
              <a:t>6-11-2016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A424-7504-4A89-94FF-D59D20CA09FD}" type="slidenum">
              <a:rPr lang="nl-NL" smtClean="0"/>
              <a:t>‹#›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836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25CD-2FCE-447A-B146-701FF6CE08F2}" type="datetimeFigureOut">
              <a:rPr lang="nl-NL" smtClean="0"/>
              <a:t>6-11-2016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A424-7504-4A89-94FF-D59D20CA09FD}" type="slidenum">
              <a:rPr lang="nl-NL" smtClean="0"/>
              <a:t>‹#›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640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25CD-2FCE-447A-B146-701FF6CE08F2}" type="datetimeFigureOut">
              <a:rPr lang="nl-NL" smtClean="0"/>
              <a:t>6-11-2016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A424-7504-4A89-94FF-D59D20CA09FD}" type="slidenum">
              <a:rPr lang="nl-NL" smtClean="0"/>
              <a:t>‹#›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2840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25CD-2FCE-447A-B146-701FF6CE08F2}" type="datetimeFigureOut">
              <a:rPr lang="nl-NL" smtClean="0"/>
              <a:t>6-11-2016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A424-7504-4A89-94FF-D59D20CA09FD}" type="slidenum">
              <a:rPr lang="nl-NL" smtClean="0"/>
              <a:t>‹#›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461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25CD-2FCE-447A-B146-701FF6CE08F2}" type="datetimeFigureOut">
              <a:rPr lang="nl-NL" smtClean="0"/>
              <a:t>6-11-2016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A424-7504-4A89-94FF-D59D20CA09F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3997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25CD-2FCE-447A-B146-701FF6CE08F2}" type="datetimeFigureOut">
              <a:rPr lang="nl-NL" smtClean="0"/>
              <a:t>6-11-2016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A424-7504-4A89-94FF-D59D20CA09F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4545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25CD-2FCE-447A-B146-701FF6CE08F2}" type="datetimeFigureOut">
              <a:rPr lang="nl-NL" smtClean="0"/>
              <a:t>6-11-2016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A424-7504-4A89-94FF-D59D20CA09F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6923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25CD-2FCE-447A-B146-701FF6CE08F2}" type="datetimeFigureOut">
              <a:rPr lang="nl-NL" smtClean="0"/>
              <a:t>6-11-2016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A424-7504-4A89-94FF-D59D20CA09F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121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25CD-2FCE-447A-B146-701FF6CE08F2}" type="datetimeFigureOut">
              <a:rPr lang="nl-NL" smtClean="0"/>
              <a:t>6-11-2016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A424-7504-4A89-94FF-D59D20CA09F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0580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25CD-2FCE-447A-B146-701FF6CE08F2}" type="datetimeFigureOut">
              <a:rPr lang="nl-NL" smtClean="0"/>
              <a:t>6-11-2016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A424-7504-4A89-94FF-D59D20CA09F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4040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25CD-2FCE-447A-B146-701FF6CE08F2}" type="datetimeFigureOut">
              <a:rPr lang="nl-NL" smtClean="0"/>
              <a:t>6-11-2016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1A424-7504-4A89-94FF-D59D20CA09F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6337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425CD-2FCE-447A-B146-701FF6CE08F2}" type="datetimeFigureOut">
              <a:rPr lang="nl-NL" smtClean="0"/>
              <a:t>6-11-2016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1A424-7504-4A89-94FF-D59D20CA09F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829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E425CD-2FCE-447A-B146-701FF6CE08F2}" type="datetimeFigureOut">
              <a:rPr lang="nl-NL" smtClean="0"/>
              <a:t>6-11-2016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F1A424-7504-4A89-94FF-D59D20CA09F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570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bijbelvoorjou.n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reebibleimages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bijbelvoorjou.nl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reebibleimages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bijbelvoorjou.nl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bijbelvoorjou.nl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reebibleimages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bijbelvoorjou.nl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reebibleimages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bijbelvoorjou.nl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bijbelvoorjou.n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bibleimages.org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bibleimages.org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bibleimages.org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bibleimages.org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bibleimages.org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bijbelvoorjou.nl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bijbelvoorjou.nl/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bibleimages.org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bijbelvoorjou.n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bijbelvoorjou.nl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reebibleimages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://www.debijbelvoorjou.nl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bijbelvoorjou.nl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reebibleimages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Tijdlijn van Israël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Van de splitsing van het rijk tot de profetie van Maleachi.</a:t>
            </a:r>
          </a:p>
          <a:p>
            <a:r>
              <a:rPr lang="nl-NL" i="1" dirty="0"/>
              <a:t>Een globaal overzicht voor gebruik in bijv. zondagsschool (~8-12 jarigen)</a:t>
            </a:r>
          </a:p>
          <a:p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8264894" y="6639155"/>
            <a:ext cx="39228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i="1" dirty="0">
                <a:solidFill>
                  <a:prstClr val="black"/>
                </a:solidFill>
                <a:latin typeface="Calibri" panose="020F0502020204030204"/>
                <a:hlinkClick r:id="rId3"/>
              </a:rPr>
              <a:t>www.debijbelvoorjou.nl</a:t>
            </a:r>
            <a:r>
              <a:rPr lang="nl-NL" sz="900" i="1" dirty="0">
                <a:solidFill>
                  <a:prstClr val="black"/>
                </a:solidFill>
                <a:latin typeface="Calibri" panose="020F0502020204030204"/>
              </a:rPr>
              <a:t> – Wessel Kranenborg - Alle genoemde jaartallen zijn v.C.</a:t>
            </a:r>
          </a:p>
        </p:txBody>
      </p:sp>
    </p:spTree>
    <p:extLst>
      <p:ext uri="{BB962C8B-B14F-4D97-AF65-F5344CB8AC3E}">
        <p14:creationId xmlns:p14="http://schemas.microsoft.com/office/powerpoint/2010/main" val="1097627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 descr="http://media.freebibleimages.org/stories/FB_Rebuilding_Temple_2/overview_images/003-rebuilding-temple-2.jpg?14369482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0157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51551" y="0"/>
            <a:ext cx="341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i="1" dirty="0"/>
              <a:t>Afbeelding gebruikt van: </a:t>
            </a:r>
            <a:r>
              <a:rPr lang="nl-NL" sz="1200" i="1" dirty="0">
                <a:hlinkClick r:id="rId4"/>
              </a:rPr>
              <a:t>www.freebibleimages.org</a:t>
            </a:r>
            <a:endParaRPr lang="nl-NL" sz="1200" i="1" dirty="0"/>
          </a:p>
        </p:txBody>
      </p:sp>
    </p:spTree>
    <p:extLst>
      <p:ext uri="{BB962C8B-B14F-4D97-AF65-F5344CB8AC3E}">
        <p14:creationId xmlns:p14="http://schemas.microsoft.com/office/powerpoint/2010/main" val="1793647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166264" y="934426"/>
            <a:ext cx="5984429" cy="3172125"/>
            <a:chOff x="5166264" y="934426"/>
            <a:chExt cx="5984429" cy="3172125"/>
          </a:xfrm>
        </p:grpSpPr>
        <p:grpSp>
          <p:nvGrpSpPr>
            <p:cNvPr id="93" name="Group 92"/>
            <p:cNvGrpSpPr/>
            <p:nvPr/>
          </p:nvGrpSpPr>
          <p:grpSpPr>
            <a:xfrm>
              <a:off x="5166264" y="934426"/>
              <a:ext cx="5984429" cy="2946808"/>
              <a:chOff x="5166265" y="934426"/>
              <a:chExt cx="5156722" cy="2946808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770439" y="934427"/>
                <a:ext cx="4552548" cy="29468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1" name="Right Triangle 30"/>
              <p:cNvSpPr/>
              <p:nvPr/>
            </p:nvSpPr>
            <p:spPr>
              <a:xfrm flipH="1">
                <a:off x="5166265" y="934426"/>
                <a:ext cx="604379" cy="2946808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5544331" y="3697928"/>
              <a:ext cx="648220" cy="408623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dirty="0"/>
                <a:t>Juda</a:t>
              </a:r>
              <a:endParaRPr lang="nl-NL" sz="1200" dirty="0"/>
            </a:p>
          </p:txBody>
        </p:sp>
      </p:grpSp>
      <p:sp>
        <p:nvSpPr>
          <p:cNvPr id="4" name="Right Arrow 3"/>
          <p:cNvSpPr/>
          <p:nvPr/>
        </p:nvSpPr>
        <p:spPr>
          <a:xfrm>
            <a:off x="512957" y="89880"/>
            <a:ext cx="11262732" cy="1126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47" name="Group 46"/>
          <p:cNvGrpSpPr/>
          <p:nvPr/>
        </p:nvGrpSpPr>
        <p:grpSpPr>
          <a:xfrm>
            <a:off x="1332997" y="535926"/>
            <a:ext cx="1157518" cy="1191002"/>
            <a:chOff x="781701" y="2977376"/>
            <a:chExt cx="1157518" cy="1191002"/>
          </a:xfrm>
        </p:grpSpPr>
        <p:sp>
          <p:nvSpPr>
            <p:cNvPr id="48" name="Oval 47"/>
            <p:cNvSpPr/>
            <p:nvPr/>
          </p:nvSpPr>
          <p:spPr>
            <a:xfrm>
              <a:off x="1237785" y="2977376"/>
              <a:ext cx="245327" cy="2341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81701" y="3657600"/>
              <a:ext cx="1157518" cy="51077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605</a:t>
              </a:r>
            </a:p>
            <a:p>
              <a:pPr algn="ctr"/>
              <a:r>
                <a:rPr lang="nl-NL" sz="1200" i="1" dirty="0"/>
                <a:t>Dani</a:t>
              </a:r>
              <a:r>
                <a:rPr lang="nl-NL" sz="1200" dirty="0"/>
                <a:t>ë</a:t>
              </a:r>
              <a:r>
                <a:rPr lang="nl-NL" sz="1200" i="1" dirty="0"/>
                <a:t>l in Babel</a:t>
              </a:r>
            </a:p>
          </p:txBody>
        </p:sp>
        <p:cxnSp>
          <p:nvCxnSpPr>
            <p:cNvPr id="57" name="Straight Arrow Connector 56"/>
            <p:cNvCxnSpPr>
              <a:stCxn id="56" idx="0"/>
              <a:endCxn id="48" idx="4"/>
            </p:cNvCxnSpPr>
            <p:nvPr/>
          </p:nvCxnSpPr>
          <p:spPr>
            <a:xfrm flipH="1" flipV="1">
              <a:off x="1360449" y="3211552"/>
              <a:ext cx="11" cy="4460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5593217" y="535926"/>
            <a:ext cx="2121336" cy="2698053"/>
            <a:chOff x="299784" y="2977376"/>
            <a:chExt cx="2121336" cy="2698053"/>
          </a:xfrm>
        </p:grpSpPr>
        <p:sp>
          <p:nvSpPr>
            <p:cNvPr id="53" name="Oval 52"/>
            <p:cNvSpPr/>
            <p:nvPr/>
          </p:nvSpPr>
          <p:spPr>
            <a:xfrm>
              <a:off x="1237785" y="2977376"/>
              <a:ext cx="245327" cy="2341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99784" y="5164651"/>
              <a:ext cx="2121336" cy="51077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520</a:t>
              </a:r>
            </a:p>
            <a:p>
              <a:pPr algn="ctr"/>
              <a:r>
                <a:rPr lang="nl-NL" sz="1200" i="1" dirty="0" err="1"/>
                <a:t>Haggaï</a:t>
              </a:r>
              <a:r>
                <a:rPr lang="nl-NL" sz="1200" i="1" dirty="0"/>
                <a:t> en Zacharia profeteren</a:t>
              </a:r>
            </a:p>
          </p:txBody>
        </p:sp>
        <p:cxnSp>
          <p:nvCxnSpPr>
            <p:cNvPr id="55" name="Straight Arrow Connector 54"/>
            <p:cNvCxnSpPr>
              <a:stCxn id="54" idx="0"/>
              <a:endCxn id="53" idx="4"/>
            </p:cNvCxnSpPr>
            <p:nvPr/>
          </p:nvCxnSpPr>
          <p:spPr>
            <a:xfrm flipH="1" flipV="1">
              <a:off x="1360449" y="3211552"/>
              <a:ext cx="3" cy="19530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29" name="Group 1028"/>
          <p:cNvGrpSpPr/>
          <p:nvPr/>
        </p:nvGrpSpPr>
        <p:grpSpPr>
          <a:xfrm>
            <a:off x="1036577" y="4359193"/>
            <a:ext cx="3187950" cy="2353921"/>
            <a:chOff x="1036577" y="4359193"/>
            <a:chExt cx="3187950" cy="2353921"/>
          </a:xfrm>
        </p:grpSpPr>
        <p:grpSp>
          <p:nvGrpSpPr>
            <p:cNvPr id="1024" name="Group 1023"/>
            <p:cNvGrpSpPr/>
            <p:nvPr/>
          </p:nvGrpSpPr>
          <p:grpSpPr>
            <a:xfrm>
              <a:off x="1036577" y="4359193"/>
              <a:ext cx="3187950" cy="2353921"/>
              <a:chOff x="1036577" y="4359193"/>
              <a:chExt cx="3187950" cy="2353921"/>
            </a:xfrm>
          </p:grpSpPr>
          <p:sp>
            <p:nvSpPr>
              <p:cNvPr id="45" name="Lightning Bolt 44"/>
              <p:cNvSpPr/>
              <p:nvPr/>
            </p:nvSpPr>
            <p:spPr>
              <a:xfrm rot="10300929" flipH="1">
                <a:off x="1556318" y="4426640"/>
                <a:ext cx="703498" cy="1834936"/>
              </a:xfrm>
              <a:prstGeom prst="lightningBol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10800000">
                <a:off x="1904004" y="4359193"/>
                <a:ext cx="2320523" cy="190328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b="1" u="sng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036577" y="6100180"/>
                <a:ext cx="1115931" cy="612934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nl-NL" dirty="0"/>
                  <a:t>Babel</a:t>
                </a:r>
              </a:p>
              <a:p>
                <a:pPr algn="ctr"/>
                <a:r>
                  <a:rPr lang="nl-NL" sz="1200" i="1" dirty="0"/>
                  <a:t>Gouden hoofd</a:t>
                </a:r>
              </a:p>
            </p:txBody>
          </p:sp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2542606" y="4371117"/>
              <a:ext cx="1371791" cy="197195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4018873" y="4001462"/>
            <a:ext cx="7779400" cy="2753109"/>
            <a:chOff x="4018873" y="4001462"/>
            <a:chExt cx="7779400" cy="2753109"/>
          </a:xfrm>
        </p:grpSpPr>
        <p:grpSp>
          <p:nvGrpSpPr>
            <p:cNvPr id="1025" name="Group 1024"/>
            <p:cNvGrpSpPr/>
            <p:nvPr/>
          </p:nvGrpSpPr>
          <p:grpSpPr>
            <a:xfrm>
              <a:off x="4018873" y="4359187"/>
              <a:ext cx="7779400" cy="2353927"/>
              <a:chOff x="4018873" y="4359187"/>
              <a:chExt cx="7779400" cy="2353927"/>
            </a:xfrm>
          </p:grpSpPr>
          <p:sp>
            <p:nvSpPr>
              <p:cNvPr id="86" name="Rectangle 85"/>
              <p:cNvSpPr/>
              <p:nvPr/>
            </p:nvSpPr>
            <p:spPr>
              <a:xfrm rot="10800000">
                <a:off x="4204424" y="4359187"/>
                <a:ext cx="7593849" cy="190328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b="1" u="sng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4018873" y="6100180"/>
                <a:ext cx="1705793" cy="612934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nl-NL" dirty="0" err="1">
                    <a:solidFill>
                      <a:schemeClr val="tx1"/>
                    </a:solidFill>
                  </a:rPr>
                  <a:t>Medo</a:t>
                </a:r>
                <a:r>
                  <a:rPr lang="nl-NL" dirty="0">
                    <a:solidFill>
                      <a:schemeClr val="tx1"/>
                    </a:solidFill>
                  </a:rPr>
                  <a:t> Perzië</a:t>
                </a:r>
              </a:p>
              <a:p>
                <a:pPr algn="ctr"/>
                <a:r>
                  <a:rPr lang="nl-NL" sz="1200" i="1" dirty="0">
                    <a:solidFill>
                      <a:schemeClr val="tx1"/>
                    </a:solidFill>
                  </a:rPr>
                  <a:t>Zilveren borst en armen</a:t>
                </a:r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5752507" y="4787384"/>
              <a:ext cx="2753109" cy="1181265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3053352" y="532846"/>
            <a:ext cx="2322249" cy="4064438"/>
            <a:chOff x="192325" y="-461341"/>
            <a:chExt cx="2322249" cy="4064438"/>
          </a:xfrm>
        </p:grpSpPr>
        <p:sp>
          <p:nvSpPr>
            <p:cNvPr id="69" name="Oval 68"/>
            <p:cNvSpPr/>
            <p:nvPr/>
          </p:nvSpPr>
          <p:spPr>
            <a:xfrm>
              <a:off x="1236321" y="-461341"/>
              <a:ext cx="245327" cy="2341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92325" y="2888008"/>
              <a:ext cx="2322249" cy="715089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539</a:t>
              </a:r>
            </a:p>
            <a:p>
              <a:pPr algn="ctr"/>
              <a:r>
                <a:rPr lang="nl-NL" sz="1200" i="1" dirty="0"/>
                <a:t>Babel wordt veroverd door Perzië</a:t>
              </a:r>
            </a:p>
            <a:p>
              <a:pPr algn="ctr"/>
              <a:r>
                <a:rPr lang="nl-NL" sz="1200" i="1" dirty="0"/>
                <a:t>Koning </a:t>
              </a:r>
              <a:r>
                <a:rPr lang="nl-NL" sz="1200" i="1" dirty="0" err="1"/>
                <a:t>Kores</a:t>
              </a:r>
              <a:r>
                <a:rPr lang="nl-NL" sz="1200" i="1" dirty="0"/>
                <a:t> regeert</a:t>
              </a:r>
            </a:p>
          </p:txBody>
        </p:sp>
        <p:cxnSp>
          <p:nvCxnSpPr>
            <p:cNvPr id="71" name="Straight Arrow Connector 70"/>
            <p:cNvCxnSpPr>
              <a:stCxn id="70" idx="0"/>
              <a:endCxn id="69" idx="4"/>
            </p:cNvCxnSpPr>
            <p:nvPr/>
          </p:nvCxnSpPr>
          <p:spPr>
            <a:xfrm flipV="1">
              <a:off x="1353450" y="-227165"/>
              <a:ext cx="5535" cy="31151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" name="Right Arrow 8"/>
          <p:cNvSpPr/>
          <p:nvPr/>
        </p:nvSpPr>
        <p:spPr>
          <a:xfrm rot="17028022">
            <a:off x="3647001" y="2150086"/>
            <a:ext cx="3514402" cy="486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dirty="0"/>
              <a:t>Terugkeer onder </a:t>
            </a:r>
            <a:r>
              <a:rPr lang="nl-NL" sz="1400" dirty="0" err="1"/>
              <a:t>Zerubbabel</a:t>
            </a:r>
            <a:endParaRPr lang="nl-NL" sz="1400" dirty="0"/>
          </a:p>
        </p:txBody>
      </p:sp>
      <p:grpSp>
        <p:nvGrpSpPr>
          <p:cNvPr id="72" name="Group 71"/>
          <p:cNvGrpSpPr/>
          <p:nvPr/>
        </p:nvGrpSpPr>
        <p:grpSpPr>
          <a:xfrm>
            <a:off x="5063659" y="535926"/>
            <a:ext cx="1413585" cy="1395313"/>
            <a:chOff x="653669" y="2977376"/>
            <a:chExt cx="1413585" cy="1395313"/>
          </a:xfrm>
        </p:grpSpPr>
        <p:sp>
          <p:nvSpPr>
            <p:cNvPr id="73" name="Oval 72"/>
            <p:cNvSpPr/>
            <p:nvPr/>
          </p:nvSpPr>
          <p:spPr>
            <a:xfrm>
              <a:off x="1237785" y="2977376"/>
              <a:ext cx="245327" cy="2341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53669" y="3657600"/>
              <a:ext cx="1413585" cy="715089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536 - 538 </a:t>
              </a:r>
            </a:p>
            <a:p>
              <a:pPr algn="ctr"/>
              <a:r>
                <a:rPr lang="nl-NL" sz="1200" i="1" dirty="0"/>
                <a:t>Terugkeer</a:t>
              </a:r>
            </a:p>
            <a:p>
              <a:pPr algn="ctr"/>
              <a:r>
                <a:rPr lang="nl-NL" sz="1200" i="1" dirty="0"/>
                <a:t>Begin tempelbouw</a:t>
              </a:r>
            </a:p>
          </p:txBody>
        </p:sp>
        <p:cxnSp>
          <p:nvCxnSpPr>
            <p:cNvPr id="75" name="Straight Arrow Connector 74"/>
            <p:cNvCxnSpPr>
              <a:stCxn id="74" idx="0"/>
              <a:endCxn id="73" idx="4"/>
            </p:cNvCxnSpPr>
            <p:nvPr/>
          </p:nvCxnSpPr>
          <p:spPr>
            <a:xfrm flipH="1" flipV="1">
              <a:off x="1360449" y="3211552"/>
              <a:ext cx="13" cy="4460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3236749" y="2562985"/>
            <a:ext cx="2781688" cy="565864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264894" y="6639155"/>
            <a:ext cx="39228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i="1" dirty="0">
                <a:hlinkClick r:id="rId6"/>
              </a:rPr>
              <a:t>www.debijbelvoorjou.nl</a:t>
            </a:r>
            <a:r>
              <a:rPr lang="nl-NL" sz="900" i="1" dirty="0"/>
              <a:t> – Wessel Kranenborg - Alle genoemde jaartallen zijn v.C.</a:t>
            </a:r>
          </a:p>
        </p:txBody>
      </p:sp>
    </p:spTree>
    <p:extLst>
      <p:ext uri="{BB962C8B-B14F-4D97-AF65-F5344CB8AC3E}">
        <p14:creationId xmlns:p14="http://schemas.microsoft.com/office/powerpoint/2010/main" val="142499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 descr="http://media.freebibleimages.org/stories/FB_Esther_Part_2/overview_images/008-esther-2.jpg?14369476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7063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51551" y="0"/>
            <a:ext cx="341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i="1" dirty="0"/>
              <a:t>Afbeelding gebruikt van: </a:t>
            </a:r>
            <a:r>
              <a:rPr lang="nl-NL" sz="1200" i="1" dirty="0">
                <a:hlinkClick r:id="rId4"/>
              </a:rPr>
              <a:t>www.freebibleimages.org</a:t>
            </a:r>
            <a:endParaRPr lang="nl-NL" sz="1200" i="1" dirty="0"/>
          </a:p>
        </p:txBody>
      </p:sp>
    </p:spTree>
    <p:extLst>
      <p:ext uri="{BB962C8B-B14F-4D97-AF65-F5344CB8AC3E}">
        <p14:creationId xmlns:p14="http://schemas.microsoft.com/office/powerpoint/2010/main" val="367411326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166264" y="934426"/>
            <a:ext cx="5984429" cy="3172125"/>
            <a:chOff x="5166264" y="934426"/>
            <a:chExt cx="5984429" cy="3172125"/>
          </a:xfrm>
        </p:grpSpPr>
        <p:grpSp>
          <p:nvGrpSpPr>
            <p:cNvPr id="93" name="Group 92"/>
            <p:cNvGrpSpPr/>
            <p:nvPr/>
          </p:nvGrpSpPr>
          <p:grpSpPr>
            <a:xfrm>
              <a:off x="5166264" y="934426"/>
              <a:ext cx="5984429" cy="2946808"/>
              <a:chOff x="5166265" y="934426"/>
              <a:chExt cx="5156722" cy="2946808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770439" y="934427"/>
                <a:ext cx="4552548" cy="29468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1" name="Right Triangle 30"/>
              <p:cNvSpPr/>
              <p:nvPr/>
            </p:nvSpPr>
            <p:spPr>
              <a:xfrm flipH="1">
                <a:off x="5166265" y="934426"/>
                <a:ext cx="604379" cy="2946808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5544331" y="3697928"/>
              <a:ext cx="648220" cy="408623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dirty="0"/>
                <a:t>Juda</a:t>
              </a:r>
              <a:endParaRPr lang="nl-NL" sz="1200" dirty="0"/>
            </a:p>
          </p:txBody>
        </p:sp>
      </p:grpSp>
      <p:sp>
        <p:nvSpPr>
          <p:cNvPr id="4" name="Right Arrow 3"/>
          <p:cNvSpPr/>
          <p:nvPr/>
        </p:nvSpPr>
        <p:spPr>
          <a:xfrm>
            <a:off x="512957" y="89880"/>
            <a:ext cx="11262732" cy="1126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47" name="Group 46"/>
          <p:cNvGrpSpPr/>
          <p:nvPr/>
        </p:nvGrpSpPr>
        <p:grpSpPr>
          <a:xfrm>
            <a:off x="1332997" y="535926"/>
            <a:ext cx="1157518" cy="1191002"/>
            <a:chOff x="781701" y="2977376"/>
            <a:chExt cx="1157518" cy="1191002"/>
          </a:xfrm>
        </p:grpSpPr>
        <p:sp>
          <p:nvSpPr>
            <p:cNvPr id="48" name="Oval 47"/>
            <p:cNvSpPr/>
            <p:nvPr/>
          </p:nvSpPr>
          <p:spPr>
            <a:xfrm>
              <a:off x="1237785" y="2977376"/>
              <a:ext cx="245327" cy="2341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81701" y="3657600"/>
              <a:ext cx="1157518" cy="51077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605</a:t>
              </a:r>
            </a:p>
            <a:p>
              <a:pPr algn="ctr"/>
              <a:r>
                <a:rPr lang="nl-NL" sz="1200" i="1" dirty="0"/>
                <a:t>Dani</a:t>
              </a:r>
              <a:r>
                <a:rPr lang="nl-NL" sz="1200" dirty="0"/>
                <a:t>ë</a:t>
              </a:r>
              <a:r>
                <a:rPr lang="nl-NL" sz="1200" i="1" dirty="0"/>
                <a:t>l in Babel</a:t>
              </a:r>
            </a:p>
          </p:txBody>
        </p:sp>
        <p:cxnSp>
          <p:nvCxnSpPr>
            <p:cNvPr id="57" name="Straight Arrow Connector 56"/>
            <p:cNvCxnSpPr>
              <a:stCxn id="56" idx="0"/>
              <a:endCxn id="48" idx="4"/>
            </p:cNvCxnSpPr>
            <p:nvPr/>
          </p:nvCxnSpPr>
          <p:spPr>
            <a:xfrm flipH="1" flipV="1">
              <a:off x="1360449" y="3211552"/>
              <a:ext cx="11" cy="4460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5593217" y="535926"/>
            <a:ext cx="2121336" cy="2698053"/>
            <a:chOff x="299784" y="2977376"/>
            <a:chExt cx="2121336" cy="2698053"/>
          </a:xfrm>
        </p:grpSpPr>
        <p:sp>
          <p:nvSpPr>
            <p:cNvPr id="53" name="Oval 52"/>
            <p:cNvSpPr/>
            <p:nvPr/>
          </p:nvSpPr>
          <p:spPr>
            <a:xfrm>
              <a:off x="1237785" y="2977376"/>
              <a:ext cx="245327" cy="2341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99784" y="5164651"/>
              <a:ext cx="2121336" cy="51077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520</a:t>
              </a:r>
            </a:p>
            <a:p>
              <a:pPr algn="ctr"/>
              <a:r>
                <a:rPr lang="nl-NL" sz="1200" i="1" dirty="0" err="1"/>
                <a:t>Haggaï</a:t>
              </a:r>
              <a:r>
                <a:rPr lang="nl-NL" sz="1200" i="1" dirty="0"/>
                <a:t> en Zacharia profeteren</a:t>
              </a:r>
            </a:p>
          </p:txBody>
        </p:sp>
        <p:cxnSp>
          <p:nvCxnSpPr>
            <p:cNvPr id="55" name="Straight Arrow Connector 54"/>
            <p:cNvCxnSpPr>
              <a:stCxn id="54" idx="0"/>
              <a:endCxn id="53" idx="4"/>
            </p:cNvCxnSpPr>
            <p:nvPr/>
          </p:nvCxnSpPr>
          <p:spPr>
            <a:xfrm flipH="1" flipV="1">
              <a:off x="1360449" y="3211552"/>
              <a:ext cx="3" cy="19530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29" name="Group 1028"/>
          <p:cNvGrpSpPr/>
          <p:nvPr/>
        </p:nvGrpSpPr>
        <p:grpSpPr>
          <a:xfrm>
            <a:off x="1036577" y="4359193"/>
            <a:ext cx="3187950" cy="2353921"/>
            <a:chOff x="1036577" y="4359193"/>
            <a:chExt cx="3187950" cy="2353921"/>
          </a:xfrm>
        </p:grpSpPr>
        <p:grpSp>
          <p:nvGrpSpPr>
            <p:cNvPr id="1024" name="Group 1023"/>
            <p:cNvGrpSpPr/>
            <p:nvPr/>
          </p:nvGrpSpPr>
          <p:grpSpPr>
            <a:xfrm>
              <a:off x="1036577" y="4359193"/>
              <a:ext cx="3187950" cy="2353921"/>
              <a:chOff x="1036577" y="4359193"/>
              <a:chExt cx="3187950" cy="2353921"/>
            </a:xfrm>
          </p:grpSpPr>
          <p:sp>
            <p:nvSpPr>
              <p:cNvPr id="45" name="Lightning Bolt 44"/>
              <p:cNvSpPr/>
              <p:nvPr/>
            </p:nvSpPr>
            <p:spPr>
              <a:xfrm rot="10300929" flipH="1">
                <a:off x="1556318" y="4426640"/>
                <a:ext cx="703498" cy="1834936"/>
              </a:xfrm>
              <a:prstGeom prst="lightningBol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10800000">
                <a:off x="1904004" y="4359193"/>
                <a:ext cx="2320523" cy="190328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b="1" u="sng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036577" y="6100180"/>
                <a:ext cx="1115931" cy="612934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nl-NL" dirty="0"/>
                  <a:t>Babel</a:t>
                </a:r>
              </a:p>
              <a:p>
                <a:pPr algn="ctr"/>
                <a:r>
                  <a:rPr lang="nl-NL" sz="1200" i="1" dirty="0"/>
                  <a:t>Gouden hoofd</a:t>
                </a:r>
              </a:p>
            </p:txBody>
          </p:sp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2542606" y="4371117"/>
              <a:ext cx="1371791" cy="197195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4018873" y="4001462"/>
            <a:ext cx="7779400" cy="2753109"/>
            <a:chOff x="4018873" y="4001462"/>
            <a:chExt cx="7779400" cy="2753109"/>
          </a:xfrm>
        </p:grpSpPr>
        <p:grpSp>
          <p:nvGrpSpPr>
            <p:cNvPr id="1025" name="Group 1024"/>
            <p:cNvGrpSpPr/>
            <p:nvPr/>
          </p:nvGrpSpPr>
          <p:grpSpPr>
            <a:xfrm>
              <a:off x="4018873" y="4359187"/>
              <a:ext cx="7779400" cy="2353927"/>
              <a:chOff x="4018873" y="4359187"/>
              <a:chExt cx="7779400" cy="2353927"/>
            </a:xfrm>
          </p:grpSpPr>
          <p:sp>
            <p:nvSpPr>
              <p:cNvPr id="86" name="Rectangle 85"/>
              <p:cNvSpPr/>
              <p:nvPr/>
            </p:nvSpPr>
            <p:spPr>
              <a:xfrm rot="10800000">
                <a:off x="4204424" y="4359187"/>
                <a:ext cx="7593849" cy="190328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b="1" u="sng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4018873" y="6100180"/>
                <a:ext cx="1705793" cy="612934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nl-NL" dirty="0" err="1">
                    <a:solidFill>
                      <a:schemeClr val="tx1"/>
                    </a:solidFill>
                  </a:rPr>
                  <a:t>Medo</a:t>
                </a:r>
                <a:r>
                  <a:rPr lang="nl-NL" dirty="0">
                    <a:solidFill>
                      <a:schemeClr val="tx1"/>
                    </a:solidFill>
                  </a:rPr>
                  <a:t> Perzië</a:t>
                </a:r>
              </a:p>
              <a:p>
                <a:pPr algn="ctr"/>
                <a:r>
                  <a:rPr lang="nl-NL" sz="1200" i="1" dirty="0">
                    <a:solidFill>
                      <a:schemeClr val="tx1"/>
                    </a:solidFill>
                  </a:rPr>
                  <a:t>Zilveren borst en armen</a:t>
                </a:r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5752507" y="4787384"/>
              <a:ext cx="2753109" cy="1181265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3053352" y="532846"/>
            <a:ext cx="2322249" cy="4064438"/>
            <a:chOff x="192325" y="-461341"/>
            <a:chExt cx="2322249" cy="4064438"/>
          </a:xfrm>
        </p:grpSpPr>
        <p:sp>
          <p:nvSpPr>
            <p:cNvPr id="69" name="Oval 68"/>
            <p:cNvSpPr/>
            <p:nvPr/>
          </p:nvSpPr>
          <p:spPr>
            <a:xfrm>
              <a:off x="1236321" y="-461341"/>
              <a:ext cx="245327" cy="2341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92325" y="2888008"/>
              <a:ext cx="2322249" cy="715089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539</a:t>
              </a:r>
            </a:p>
            <a:p>
              <a:pPr algn="ctr"/>
              <a:r>
                <a:rPr lang="nl-NL" sz="1200" i="1" dirty="0"/>
                <a:t>Babel wordt veroverd door Perzië</a:t>
              </a:r>
            </a:p>
            <a:p>
              <a:pPr algn="ctr"/>
              <a:r>
                <a:rPr lang="nl-NL" sz="1200" i="1" dirty="0"/>
                <a:t>Koning </a:t>
              </a:r>
              <a:r>
                <a:rPr lang="nl-NL" sz="1200" i="1" dirty="0" err="1"/>
                <a:t>Kores</a:t>
              </a:r>
              <a:r>
                <a:rPr lang="nl-NL" sz="1200" i="1" dirty="0"/>
                <a:t> regeert</a:t>
              </a:r>
            </a:p>
          </p:txBody>
        </p:sp>
        <p:cxnSp>
          <p:nvCxnSpPr>
            <p:cNvPr id="71" name="Straight Arrow Connector 70"/>
            <p:cNvCxnSpPr>
              <a:stCxn id="70" idx="0"/>
              <a:endCxn id="69" idx="4"/>
            </p:cNvCxnSpPr>
            <p:nvPr/>
          </p:nvCxnSpPr>
          <p:spPr>
            <a:xfrm flipV="1">
              <a:off x="1353450" y="-227165"/>
              <a:ext cx="5535" cy="31151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" name="Right Arrow 8"/>
          <p:cNvSpPr/>
          <p:nvPr/>
        </p:nvSpPr>
        <p:spPr>
          <a:xfrm rot="17028022">
            <a:off x="3647001" y="2150086"/>
            <a:ext cx="3514402" cy="486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dirty="0"/>
              <a:t>Terugkeer onder </a:t>
            </a:r>
            <a:r>
              <a:rPr lang="nl-NL" sz="1400" dirty="0" err="1"/>
              <a:t>Zerubbabel</a:t>
            </a:r>
            <a:endParaRPr lang="nl-NL" sz="1400" dirty="0"/>
          </a:p>
        </p:txBody>
      </p:sp>
      <p:grpSp>
        <p:nvGrpSpPr>
          <p:cNvPr id="72" name="Group 71"/>
          <p:cNvGrpSpPr/>
          <p:nvPr/>
        </p:nvGrpSpPr>
        <p:grpSpPr>
          <a:xfrm>
            <a:off x="5063659" y="535926"/>
            <a:ext cx="1413585" cy="1395313"/>
            <a:chOff x="653669" y="2977376"/>
            <a:chExt cx="1413585" cy="1395313"/>
          </a:xfrm>
        </p:grpSpPr>
        <p:sp>
          <p:nvSpPr>
            <p:cNvPr id="73" name="Oval 72"/>
            <p:cNvSpPr/>
            <p:nvPr/>
          </p:nvSpPr>
          <p:spPr>
            <a:xfrm>
              <a:off x="1237785" y="2977376"/>
              <a:ext cx="245327" cy="2341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53669" y="3657600"/>
              <a:ext cx="1413585" cy="715089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536 - 538 </a:t>
              </a:r>
            </a:p>
            <a:p>
              <a:pPr algn="ctr"/>
              <a:r>
                <a:rPr lang="nl-NL" sz="1200" i="1" dirty="0"/>
                <a:t>Terugkeer</a:t>
              </a:r>
            </a:p>
            <a:p>
              <a:pPr algn="ctr"/>
              <a:r>
                <a:rPr lang="nl-NL" sz="1200" i="1" dirty="0"/>
                <a:t>Begin tempelbouw</a:t>
              </a:r>
            </a:p>
          </p:txBody>
        </p:sp>
        <p:cxnSp>
          <p:nvCxnSpPr>
            <p:cNvPr id="75" name="Straight Arrow Connector 74"/>
            <p:cNvCxnSpPr>
              <a:stCxn id="74" idx="0"/>
              <a:endCxn id="73" idx="4"/>
            </p:cNvCxnSpPr>
            <p:nvPr/>
          </p:nvCxnSpPr>
          <p:spPr>
            <a:xfrm flipH="1" flipV="1">
              <a:off x="1360449" y="3211552"/>
              <a:ext cx="13" cy="4460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6754376" y="530966"/>
            <a:ext cx="1604808" cy="1497127"/>
            <a:chOff x="558050" y="2977376"/>
            <a:chExt cx="1604808" cy="1497127"/>
          </a:xfrm>
        </p:grpSpPr>
        <p:sp>
          <p:nvSpPr>
            <p:cNvPr id="100" name="Oval 99"/>
            <p:cNvSpPr/>
            <p:nvPr/>
          </p:nvSpPr>
          <p:spPr>
            <a:xfrm>
              <a:off x="1237785" y="2977376"/>
              <a:ext cx="245327" cy="2341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58050" y="3759414"/>
              <a:ext cx="1604808" cy="715089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485 - 464</a:t>
              </a:r>
            </a:p>
            <a:p>
              <a:pPr algn="ctr"/>
              <a:r>
                <a:rPr lang="nl-NL" sz="1200" i="1" dirty="0" err="1"/>
                <a:t>Ahasveros</a:t>
              </a:r>
              <a:r>
                <a:rPr lang="nl-NL" sz="1200" i="1" dirty="0"/>
                <a:t> koning</a:t>
              </a:r>
            </a:p>
            <a:p>
              <a:pPr algn="ctr"/>
              <a:r>
                <a:rPr lang="nl-NL" sz="1200" i="1" dirty="0"/>
                <a:t>Esther wordt koningin</a:t>
              </a:r>
            </a:p>
          </p:txBody>
        </p:sp>
        <p:cxnSp>
          <p:nvCxnSpPr>
            <p:cNvPr id="102" name="Straight Arrow Connector 101"/>
            <p:cNvCxnSpPr>
              <a:stCxn id="101" idx="0"/>
              <a:endCxn id="100" idx="4"/>
            </p:cNvCxnSpPr>
            <p:nvPr/>
          </p:nvCxnSpPr>
          <p:spPr>
            <a:xfrm flipH="1" flipV="1">
              <a:off x="1360449" y="3211552"/>
              <a:ext cx="5" cy="5478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3236749" y="2562985"/>
            <a:ext cx="2781688" cy="565864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8264894" y="6639155"/>
            <a:ext cx="39228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i="1" dirty="0">
                <a:hlinkClick r:id="rId6"/>
              </a:rPr>
              <a:t>www.debijbelvoorjou.nl</a:t>
            </a:r>
            <a:r>
              <a:rPr lang="nl-NL" sz="900" i="1" dirty="0"/>
              <a:t> – Wessel Kranenborg - Alle genoemde jaartallen zijn v.C.</a:t>
            </a:r>
          </a:p>
        </p:txBody>
      </p:sp>
    </p:spTree>
    <p:extLst>
      <p:ext uri="{BB962C8B-B14F-4D97-AF65-F5344CB8AC3E}">
        <p14:creationId xmlns:p14="http://schemas.microsoft.com/office/powerpoint/2010/main" val="392847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166264" y="934426"/>
            <a:ext cx="5984429" cy="3172125"/>
            <a:chOff x="5166264" y="934426"/>
            <a:chExt cx="5984429" cy="3172125"/>
          </a:xfrm>
        </p:grpSpPr>
        <p:grpSp>
          <p:nvGrpSpPr>
            <p:cNvPr id="93" name="Group 92"/>
            <p:cNvGrpSpPr/>
            <p:nvPr/>
          </p:nvGrpSpPr>
          <p:grpSpPr>
            <a:xfrm>
              <a:off x="5166264" y="934426"/>
              <a:ext cx="5984429" cy="2946808"/>
              <a:chOff x="5166265" y="934426"/>
              <a:chExt cx="5156722" cy="2946808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770439" y="934427"/>
                <a:ext cx="4552548" cy="29468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1" name="Right Triangle 30"/>
              <p:cNvSpPr/>
              <p:nvPr/>
            </p:nvSpPr>
            <p:spPr>
              <a:xfrm flipH="1">
                <a:off x="5166265" y="934426"/>
                <a:ext cx="604379" cy="2946808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5544331" y="3697928"/>
              <a:ext cx="648220" cy="408623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dirty="0"/>
                <a:t>Juda</a:t>
              </a:r>
              <a:endParaRPr lang="nl-NL" sz="1200" dirty="0"/>
            </a:p>
          </p:txBody>
        </p:sp>
      </p:grpSp>
      <p:sp>
        <p:nvSpPr>
          <p:cNvPr id="4" name="Right Arrow 3"/>
          <p:cNvSpPr/>
          <p:nvPr/>
        </p:nvSpPr>
        <p:spPr>
          <a:xfrm>
            <a:off x="512957" y="89880"/>
            <a:ext cx="11262732" cy="1126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47" name="Group 46"/>
          <p:cNvGrpSpPr/>
          <p:nvPr/>
        </p:nvGrpSpPr>
        <p:grpSpPr>
          <a:xfrm>
            <a:off x="1332997" y="535926"/>
            <a:ext cx="1157518" cy="1191002"/>
            <a:chOff x="781701" y="2977376"/>
            <a:chExt cx="1157518" cy="1191002"/>
          </a:xfrm>
        </p:grpSpPr>
        <p:sp>
          <p:nvSpPr>
            <p:cNvPr id="48" name="Oval 47"/>
            <p:cNvSpPr/>
            <p:nvPr/>
          </p:nvSpPr>
          <p:spPr>
            <a:xfrm>
              <a:off x="1237785" y="2977376"/>
              <a:ext cx="245327" cy="2341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81701" y="3657600"/>
              <a:ext cx="1157518" cy="51077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605</a:t>
              </a:r>
            </a:p>
            <a:p>
              <a:pPr algn="ctr"/>
              <a:r>
                <a:rPr lang="nl-NL" sz="1200" i="1" dirty="0"/>
                <a:t>Dani</a:t>
              </a:r>
              <a:r>
                <a:rPr lang="nl-NL" sz="1200" dirty="0"/>
                <a:t>ë</a:t>
              </a:r>
              <a:r>
                <a:rPr lang="nl-NL" sz="1200" i="1" dirty="0"/>
                <a:t>l in Babel</a:t>
              </a:r>
            </a:p>
          </p:txBody>
        </p:sp>
        <p:cxnSp>
          <p:nvCxnSpPr>
            <p:cNvPr id="57" name="Straight Arrow Connector 56"/>
            <p:cNvCxnSpPr>
              <a:stCxn id="56" idx="0"/>
              <a:endCxn id="48" idx="4"/>
            </p:cNvCxnSpPr>
            <p:nvPr/>
          </p:nvCxnSpPr>
          <p:spPr>
            <a:xfrm flipH="1" flipV="1">
              <a:off x="1360449" y="3211552"/>
              <a:ext cx="11" cy="4460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5593217" y="535926"/>
            <a:ext cx="2121336" cy="2698053"/>
            <a:chOff x="299784" y="2977376"/>
            <a:chExt cx="2121336" cy="2698053"/>
          </a:xfrm>
        </p:grpSpPr>
        <p:sp>
          <p:nvSpPr>
            <p:cNvPr id="53" name="Oval 52"/>
            <p:cNvSpPr/>
            <p:nvPr/>
          </p:nvSpPr>
          <p:spPr>
            <a:xfrm>
              <a:off x="1237785" y="2977376"/>
              <a:ext cx="245327" cy="2341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99784" y="5164651"/>
              <a:ext cx="2121336" cy="51077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520</a:t>
              </a:r>
            </a:p>
            <a:p>
              <a:pPr algn="ctr"/>
              <a:r>
                <a:rPr lang="nl-NL" sz="1200" i="1" dirty="0" err="1"/>
                <a:t>Haggaï</a:t>
              </a:r>
              <a:r>
                <a:rPr lang="nl-NL" sz="1200" i="1" dirty="0"/>
                <a:t> en Zacharia profeteren</a:t>
              </a:r>
            </a:p>
          </p:txBody>
        </p:sp>
        <p:cxnSp>
          <p:nvCxnSpPr>
            <p:cNvPr id="55" name="Straight Arrow Connector 54"/>
            <p:cNvCxnSpPr>
              <a:stCxn id="54" idx="0"/>
              <a:endCxn id="53" idx="4"/>
            </p:cNvCxnSpPr>
            <p:nvPr/>
          </p:nvCxnSpPr>
          <p:spPr>
            <a:xfrm flipH="1" flipV="1">
              <a:off x="1360449" y="3211552"/>
              <a:ext cx="3" cy="19530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29" name="Group 1028"/>
          <p:cNvGrpSpPr/>
          <p:nvPr/>
        </p:nvGrpSpPr>
        <p:grpSpPr>
          <a:xfrm>
            <a:off x="1036577" y="4359193"/>
            <a:ext cx="3187950" cy="2353921"/>
            <a:chOff x="1036577" y="4359193"/>
            <a:chExt cx="3187950" cy="2353921"/>
          </a:xfrm>
        </p:grpSpPr>
        <p:grpSp>
          <p:nvGrpSpPr>
            <p:cNvPr id="1024" name="Group 1023"/>
            <p:cNvGrpSpPr/>
            <p:nvPr/>
          </p:nvGrpSpPr>
          <p:grpSpPr>
            <a:xfrm>
              <a:off x="1036577" y="4359193"/>
              <a:ext cx="3187950" cy="2353921"/>
              <a:chOff x="1036577" y="4359193"/>
              <a:chExt cx="3187950" cy="2353921"/>
            </a:xfrm>
          </p:grpSpPr>
          <p:sp>
            <p:nvSpPr>
              <p:cNvPr id="45" name="Lightning Bolt 44"/>
              <p:cNvSpPr/>
              <p:nvPr/>
            </p:nvSpPr>
            <p:spPr>
              <a:xfrm rot="10300929" flipH="1">
                <a:off x="1556318" y="4426640"/>
                <a:ext cx="703498" cy="1834936"/>
              </a:xfrm>
              <a:prstGeom prst="lightningBol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10800000">
                <a:off x="1904004" y="4359193"/>
                <a:ext cx="2320523" cy="190328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b="1" u="sng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036577" y="6100180"/>
                <a:ext cx="1115931" cy="612934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nl-NL" dirty="0"/>
                  <a:t>Babel</a:t>
                </a:r>
              </a:p>
              <a:p>
                <a:pPr algn="ctr"/>
                <a:r>
                  <a:rPr lang="nl-NL" sz="1200" i="1" dirty="0"/>
                  <a:t>Gouden hoofd</a:t>
                </a:r>
              </a:p>
            </p:txBody>
          </p:sp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2542606" y="4371117"/>
              <a:ext cx="1371791" cy="197195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4018873" y="4001462"/>
            <a:ext cx="7779400" cy="2753109"/>
            <a:chOff x="4018873" y="4001462"/>
            <a:chExt cx="7779400" cy="2753109"/>
          </a:xfrm>
        </p:grpSpPr>
        <p:grpSp>
          <p:nvGrpSpPr>
            <p:cNvPr id="1025" name="Group 1024"/>
            <p:cNvGrpSpPr/>
            <p:nvPr/>
          </p:nvGrpSpPr>
          <p:grpSpPr>
            <a:xfrm>
              <a:off x="4018873" y="4359187"/>
              <a:ext cx="7779400" cy="2353927"/>
              <a:chOff x="4018873" y="4359187"/>
              <a:chExt cx="7779400" cy="2353927"/>
            </a:xfrm>
          </p:grpSpPr>
          <p:sp>
            <p:nvSpPr>
              <p:cNvPr id="86" name="Rectangle 85"/>
              <p:cNvSpPr/>
              <p:nvPr/>
            </p:nvSpPr>
            <p:spPr>
              <a:xfrm rot="10800000">
                <a:off x="4204424" y="4359187"/>
                <a:ext cx="7593849" cy="190328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b="1" u="sng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4018873" y="6100180"/>
                <a:ext cx="1705793" cy="612934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nl-NL" dirty="0" err="1">
                    <a:solidFill>
                      <a:schemeClr val="tx1"/>
                    </a:solidFill>
                  </a:rPr>
                  <a:t>Medo</a:t>
                </a:r>
                <a:r>
                  <a:rPr lang="nl-NL" dirty="0">
                    <a:solidFill>
                      <a:schemeClr val="tx1"/>
                    </a:solidFill>
                  </a:rPr>
                  <a:t> Perzië</a:t>
                </a:r>
              </a:p>
              <a:p>
                <a:pPr algn="ctr"/>
                <a:r>
                  <a:rPr lang="nl-NL" sz="1200" i="1" dirty="0">
                    <a:solidFill>
                      <a:schemeClr val="tx1"/>
                    </a:solidFill>
                  </a:rPr>
                  <a:t>Zilveren borst en armen</a:t>
                </a:r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5752507" y="4787384"/>
              <a:ext cx="2753109" cy="1181265"/>
            </a:xfrm>
            <a:prstGeom prst="rect">
              <a:avLst/>
            </a:prstGeom>
          </p:spPr>
        </p:pic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3236749" y="2562985"/>
            <a:ext cx="2781688" cy="5658640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3053352" y="532846"/>
            <a:ext cx="2322249" cy="4064438"/>
            <a:chOff x="192325" y="-461341"/>
            <a:chExt cx="2322249" cy="4064438"/>
          </a:xfrm>
        </p:grpSpPr>
        <p:sp>
          <p:nvSpPr>
            <p:cNvPr id="69" name="Oval 68"/>
            <p:cNvSpPr/>
            <p:nvPr/>
          </p:nvSpPr>
          <p:spPr>
            <a:xfrm>
              <a:off x="1236321" y="-461341"/>
              <a:ext cx="245327" cy="2341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92325" y="2888008"/>
              <a:ext cx="2322249" cy="715089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539</a:t>
              </a:r>
            </a:p>
            <a:p>
              <a:pPr algn="ctr"/>
              <a:r>
                <a:rPr lang="nl-NL" sz="1200" i="1" dirty="0"/>
                <a:t>Babel wordt veroverd door Perzië</a:t>
              </a:r>
            </a:p>
            <a:p>
              <a:pPr algn="ctr"/>
              <a:r>
                <a:rPr lang="nl-NL" sz="1200" i="1" dirty="0"/>
                <a:t>Koning </a:t>
              </a:r>
              <a:r>
                <a:rPr lang="nl-NL" sz="1200" i="1" dirty="0" err="1"/>
                <a:t>Kores</a:t>
              </a:r>
              <a:r>
                <a:rPr lang="nl-NL" sz="1200" i="1" dirty="0"/>
                <a:t> regeert</a:t>
              </a:r>
            </a:p>
          </p:txBody>
        </p:sp>
        <p:cxnSp>
          <p:nvCxnSpPr>
            <p:cNvPr id="71" name="Straight Arrow Connector 70"/>
            <p:cNvCxnSpPr>
              <a:stCxn id="70" idx="0"/>
              <a:endCxn id="69" idx="4"/>
            </p:cNvCxnSpPr>
            <p:nvPr/>
          </p:nvCxnSpPr>
          <p:spPr>
            <a:xfrm flipV="1">
              <a:off x="1353450" y="-227165"/>
              <a:ext cx="5535" cy="31151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" name="Right Arrow 8"/>
          <p:cNvSpPr/>
          <p:nvPr/>
        </p:nvSpPr>
        <p:spPr>
          <a:xfrm rot="17028022">
            <a:off x="3647001" y="2150086"/>
            <a:ext cx="3514402" cy="486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dirty="0"/>
              <a:t>Terugkeer onder </a:t>
            </a:r>
            <a:r>
              <a:rPr lang="nl-NL" sz="1400" dirty="0" err="1"/>
              <a:t>Zerubbabel</a:t>
            </a:r>
            <a:endParaRPr lang="nl-NL" sz="1400" dirty="0"/>
          </a:p>
        </p:txBody>
      </p:sp>
      <p:grpSp>
        <p:nvGrpSpPr>
          <p:cNvPr id="72" name="Group 71"/>
          <p:cNvGrpSpPr/>
          <p:nvPr/>
        </p:nvGrpSpPr>
        <p:grpSpPr>
          <a:xfrm>
            <a:off x="5063659" y="535926"/>
            <a:ext cx="1413585" cy="1395313"/>
            <a:chOff x="653669" y="2977376"/>
            <a:chExt cx="1413585" cy="1395313"/>
          </a:xfrm>
        </p:grpSpPr>
        <p:sp>
          <p:nvSpPr>
            <p:cNvPr id="73" name="Oval 72"/>
            <p:cNvSpPr/>
            <p:nvPr/>
          </p:nvSpPr>
          <p:spPr>
            <a:xfrm>
              <a:off x="1237785" y="2977376"/>
              <a:ext cx="245327" cy="2341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53669" y="3657600"/>
              <a:ext cx="1413585" cy="715089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536 - 538 </a:t>
              </a:r>
            </a:p>
            <a:p>
              <a:pPr algn="ctr"/>
              <a:r>
                <a:rPr lang="nl-NL" sz="1200" i="1" dirty="0"/>
                <a:t>Terugkeer</a:t>
              </a:r>
            </a:p>
            <a:p>
              <a:pPr algn="ctr"/>
              <a:r>
                <a:rPr lang="nl-NL" sz="1200" i="1" dirty="0"/>
                <a:t>Begin tempelbouw</a:t>
              </a:r>
            </a:p>
          </p:txBody>
        </p:sp>
        <p:cxnSp>
          <p:nvCxnSpPr>
            <p:cNvPr id="75" name="Straight Arrow Connector 74"/>
            <p:cNvCxnSpPr>
              <a:stCxn id="74" idx="0"/>
              <a:endCxn id="73" idx="4"/>
            </p:cNvCxnSpPr>
            <p:nvPr/>
          </p:nvCxnSpPr>
          <p:spPr>
            <a:xfrm flipH="1" flipV="1">
              <a:off x="1360449" y="3211552"/>
              <a:ext cx="13" cy="4460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6754376" y="530966"/>
            <a:ext cx="1604808" cy="1497127"/>
            <a:chOff x="558050" y="2977376"/>
            <a:chExt cx="1604808" cy="1497127"/>
          </a:xfrm>
        </p:grpSpPr>
        <p:sp>
          <p:nvSpPr>
            <p:cNvPr id="100" name="Oval 99"/>
            <p:cNvSpPr/>
            <p:nvPr/>
          </p:nvSpPr>
          <p:spPr>
            <a:xfrm>
              <a:off x="1237785" y="2977376"/>
              <a:ext cx="245327" cy="2341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58050" y="3759414"/>
              <a:ext cx="1604808" cy="715089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485 - 464</a:t>
              </a:r>
            </a:p>
            <a:p>
              <a:pPr algn="ctr"/>
              <a:r>
                <a:rPr lang="nl-NL" sz="1200" i="1" dirty="0" err="1"/>
                <a:t>Ahasveros</a:t>
              </a:r>
              <a:r>
                <a:rPr lang="nl-NL" sz="1200" i="1" dirty="0"/>
                <a:t> koning</a:t>
              </a:r>
            </a:p>
            <a:p>
              <a:pPr algn="ctr"/>
              <a:r>
                <a:rPr lang="nl-NL" sz="1200" i="1" dirty="0"/>
                <a:t>Esther wordt koningin</a:t>
              </a:r>
            </a:p>
          </p:txBody>
        </p:sp>
        <p:cxnSp>
          <p:nvCxnSpPr>
            <p:cNvPr id="102" name="Straight Arrow Connector 101"/>
            <p:cNvCxnSpPr>
              <a:stCxn id="101" idx="0"/>
              <a:endCxn id="100" idx="4"/>
            </p:cNvCxnSpPr>
            <p:nvPr/>
          </p:nvCxnSpPr>
          <p:spPr>
            <a:xfrm flipH="1" flipV="1">
              <a:off x="1360449" y="3211552"/>
              <a:ext cx="5" cy="5478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8" name="Right Arrow 57"/>
          <p:cNvSpPr/>
          <p:nvPr/>
        </p:nvSpPr>
        <p:spPr>
          <a:xfrm rot="17028022">
            <a:off x="6922415" y="2184884"/>
            <a:ext cx="3586067" cy="486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Ezra keert terug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8531067" y="532846"/>
            <a:ext cx="1218725" cy="1191002"/>
            <a:chOff x="751101" y="2977376"/>
            <a:chExt cx="1218725" cy="1191002"/>
          </a:xfrm>
        </p:grpSpPr>
        <p:sp>
          <p:nvSpPr>
            <p:cNvPr id="77" name="Oval 76"/>
            <p:cNvSpPr/>
            <p:nvPr/>
          </p:nvSpPr>
          <p:spPr>
            <a:xfrm>
              <a:off x="1237785" y="2977376"/>
              <a:ext cx="245327" cy="2341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51101" y="3657600"/>
              <a:ext cx="1218725" cy="51077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458 </a:t>
              </a:r>
            </a:p>
            <a:p>
              <a:pPr algn="ctr"/>
              <a:r>
                <a:rPr lang="nl-NL" sz="1200" i="1" dirty="0"/>
                <a:t>Ezra keert terug</a:t>
              </a:r>
            </a:p>
          </p:txBody>
        </p:sp>
        <p:cxnSp>
          <p:nvCxnSpPr>
            <p:cNvPr id="79" name="Straight Arrow Connector 78"/>
            <p:cNvCxnSpPr>
              <a:stCxn id="78" idx="0"/>
              <a:endCxn id="77" idx="4"/>
            </p:cNvCxnSpPr>
            <p:nvPr/>
          </p:nvCxnSpPr>
          <p:spPr>
            <a:xfrm flipH="1" flipV="1">
              <a:off x="1360449" y="3211552"/>
              <a:ext cx="15" cy="4460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8264894" y="6639155"/>
            <a:ext cx="39228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i="1" dirty="0">
                <a:hlinkClick r:id="rId6"/>
              </a:rPr>
              <a:t>www.debijbelvoorjou.nl</a:t>
            </a:r>
            <a:r>
              <a:rPr lang="nl-NL" sz="900" i="1" dirty="0"/>
              <a:t> – Wessel Kranenborg - Alle genoemde jaartallen zijn v.C.</a:t>
            </a:r>
          </a:p>
        </p:txBody>
      </p:sp>
    </p:spTree>
    <p:extLst>
      <p:ext uri="{BB962C8B-B14F-4D97-AF65-F5344CB8AC3E}">
        <p14:creationId xmlns:p14="http://schemas.microsoft.com/office/powerpoint/2010/main" val="42031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http://media.freebibleimages.org/stories/FB_Ezra/overview_images/016-ezra.jpg?14369482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51551" y="0"/>
            <a:ext cx="341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i="1" dirty="0"/>
              <a:t>Afbeelding gebruikt van: </a:t>
            </a:r>
            <a:r>
              <a:rPr lang="nl-NL" sz="1200" i="1" dirty="0">
                <a:hlinkClick r:id="rId4"/>
              </a:rPr>
              <a:t>www.freebibleimages.org</a:t>
            </a:r>
            <a:endParaRPr lang="nl-NL" sz="1200" i="1" dirty="0"/>
          </a:p>
        </p:txBody>
      </p:sp>
    </p:spTree>
    <p:extLst>
      <p:ext uri="{BB962C8B-B14F-4D97-AF65-F5344CB8AC3E}">
        <p14:creationId xmlns:p14="http://schemas.microsoft.com/office/powerpoint/2010/main" val="202851393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166264" y="934426"/>
            <a:ext cx="5984429" cy="3172125"/>
            <a:chOff x="5166264" y="934426"/>
            <a:chExt cx="5984429" cy="3172125"/>
          </a:xfrm>
        </p:grpSpPr>
        <p:grpSp>
          <p:nvGrpSpPr>
            <p:cNvPr id="93" name="Group 92"/>
            <p:cNvGrpSpPr/>
            <p:nvPr/>
          </p:nvGrpSpPr>
          <p:grpSpPr>
            <a:xfrm>
              <a:off x="5166264" y="934426"/>
              <a:ext cx="5984429" cy="2946808"/>
              <a:chOff x="5166265" y="934426"/>
              <a:chExt cx="5156722" cy="2946808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770439" y="934427"/>
                <a:ext cx="4552548" cy="29468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1" name="Right Triangle 30"/>
              <p:cNvSpPr/>
              <p:nvPr/>
            </p:nvSpPr>
            <p:spPr>
              <a:xfrm flipH="1">
                <a:off x="5166265" y="934426"/>
                <a:ext cx="604379" cy="2946808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5544331" y="3697928"/>
              <a:ext cx="648220" cy="408623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dirty="0"/>
                <a:t>Juda</a:t>
              </a:r>
              <a:endParaRPr lang="nl-NL" sz="1200" dirty="0"/>
            </a:p>
          </p:txBody>
        </p:sp>
      </p:grpSp>
      <p:sp>
        <p:nvSpPr>
          <p:cNvPr id="4" name="Right Arrow 3"/>
          <p:cNvSpPr/>
          <p:nvPr/>
        </p:nvSpPr>
        <p:spPr>
          <a:xfrm>
            <a:off x="512957" y="89880"/>
            <a:ext cx="11262732" cy="1126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47" name="Group 46"/>
          <p:cNvGrpSpPr/>
          <p:nvPr/>
        </p:nvGrpSpPr>
        <p:grpSpPr>
          <a:xfrm>
            <a:off x="1332997" y="535926"/>
            <a:ext cx="1157518" cy="1191002"/>
            <a:chOff x="781701" y="2977376"/>
            <a:chExt cx="1157518" cy="1191002"/>
          </a:xfrm>
        </p:grpSpPr>
        <p:sp>
          <p:nvSpPr>
            <p:cNvPr id="48" name="Oval 47"/>
            <p:cNvSpPr/>
            <p:nvPr/>
          </p:nvSpPr>
          <p:spPr>
            <a:xfrm>
              <a:off x="1237785" y="2977376"/>
              <a:ext cx="245327" cy="2341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81701" y="3657600"/>
              <a:ext cx="1157518" cy="51077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605</a:t>
              </a:r>
            </a:p>
            <a:p>
              <a:pPr algn="ctr"/>
              <a:r>
                <a:rPr lang="nl-NL" sz="1200" i="1" dirty="0"/>
                <a:t>Dani</a:t>
              </a:r>
              <a:r>
                <a:rPr lang="nl-NL" sz="1200" dirty="0"/>
                <a:t>ë</a:t>
              </a:r>
              <a:r>
                <a:rPr lang="nl-NL" sz="1200" i="1" dirty="0"/>
                <a:t>l in Babel</a:t>
              </a:r>
            </a:p>
          </p:txBody>
        </p:sp>
        <p:cxnSp>
          <p:nvCxnSpPr>
            <p:cNvPr id="57" name="Straight Arrow Connector 56"/>
            <p:cNvCxnSpPr>
              <a:stCxn id="56" idx="0"/>
              <a:endCxn id="48" idx="4"/>
            </p:cNvCxnSpPr>
            <p:nvPr/>
          </p:nvCxnSpPr>
          <p:spPr>
            <a:xfrm flipH="1" flipV="1">
              <a:off x="1360449" y="3211552"/>
              <a:ext cx="11" cy="4460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0" name="Right Arrow 79"/>
          <p:cNvSpPr/>
          <p:nvPr/>
        </p:nvSpPr>
        <p:spPr>
          <a:xfrm rot="17028022">
            <a:off x="6922415" y="2184884"/>
            <a:ext cx="3586067" cy="486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Ezra keert terug</a:t>
            </a:r>
          </a:p>
        </p:txBody>
      </p:sp>
      <p:sp>
        <p:nvSpPr>
          <p:cNvPr id="81" name="Right Arrow 80"/>
          <p:cNvSpPr/>
          <p:nvPr/>
        </p:nvSpPr>
        <p:spPr>
          <a:xfrm rot="17028022">
            <a:off x="8314842" y="2189183"/>
            <a:ext cx="3586067" cy="486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Nehemia keert terug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9777903" y="535926"/>
            <a:ext cx="1523422" cy="1395313"/>
            <a:chOff x="598751" y="2977376"/>
            <a:chExt cx="1523422" cy="1395313"/>
          </a:xfrm>
        </p:grpSpPr>
        <p:sp>
          <p:nvSpPr>
            <p:cNvPr id="64" name="Oval 63"/>
            <p:cNvSpPr/>
            <p:nvPr/>
          </p:nvSpPr>
          <p:spPr>
            <a:xfrm>
              <a:off x="1237785" y="2977376"/>
              <a:ext cx="245327" cy="2341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98751" y="3657600"/>
              <a:ext cx="1523422" cy="715089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445 </a:t>
              </a:r>
            </a:p>
            <a:p>
              <a:pPr algn="ctr"/>
              <a:r>
                <a:rPr lang="nl-NL" sz="1200" i="1" dirty="0"/>
                <a:t>Nehemia keert terug</a:t>
              </a:r>
            </a:p>
            <a:p>
              <a:pPr algn="ctr"/>
              <a:r>
                <a:rPr lang="nl-NL" sz="1200" i="1" dirty="0"/>
                <a:t>Bouw van Jeruzalem</a:t>
              </a:r>
            </a:p>
          </p:txBody>
        </p:sp>
        <p:cxnSp>
          <p:nvCxnSpPr>
            <p:cNvPr id="67" name="Straight Arrow Connector 66"/>
            <p:cNvCxnSpPr>
              <a:stCxn id="65" idx="0"/>
              <a:endCxn id="64" idx="4"/>
            </p:cNvCxnSpPr>
            <p:nvPr/>
          </p:nvCxnSpPr>
          <p:spPr>
            <a:xfrm flipH="1" flipV="1">
              <a:off x="1360449" y="3211552"/>
              <a:ext cx="13" cy="4460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8531067" y="532846"/>
            <a:ext cx="1218725" cy="1191002"/>
            <a:chOff x="751101" y="2977376"/>
            <a:chExt cx="1218725" cy="1191002"/>
          </a:xfrm>
        </p:grpSpPr>
        <p:sp>
          <p:nvSpPr>
            <p:cNvPr id="77" name="Oval 76"/>
            <p:cNvSpPr/>
            <p:nvPr/>
          </p:nvSpPr>
          <p:spPr>
            <a:xfrm>
              <a:off x="1237785" y="2977376"/>
              <a:ext cx="245327" cy="2341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51101" y="3657600"/>
              <a:ext cx="1218725" cy="51077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458 </a:t>
              </a:r>
            </a:p>
            <a:p>
              <a:pPr algn="ctr"/>
              <a:r>
                <a:rPr lang="nl-NL" sz="1200" i="1" dirty="0"/>
                <a:t>Ezra keert terug</a:t>
              </a:r>
            </a:p>
          </p:txBody>
        </p:sp>
        <p:cxnSp>
          <p:nvCxnSpPr>
            <p:cNvPr id="79" name="Straight Arrow Connector 78"/>
            <p:cNvCxnSpPr>
              <a:stCxn id="78" idx="0"/>
              <a:endCxn id="77" idx="4"/>
            </p:cNvCxnSpPr>
            <p:nvPr/>
          </p:nvCxnSpPr>
          <p:spPr>
            <a:xfrm flipH="1" flipV="1">
              <a:off x="1360449" y="3211552"/>
              <a:ext cx="15" cy="4460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5593217" y="535926"/>
            <a:ext cx="2121336" cy="2698053"/>
            <a:chOff x="299784" y="2977376"/>
            <a:chExt cx="2121336" cy="2698053"/>
          </a:xfrm>
        </p:grpSpPr>
        <p:sp>
          <p:nvSpPr>
            <p:cNvPr id="53" name="Oval 52"/>
            <p:cNvSpPr/>
            <p:nvPr/>
          </p:nvSpPr>
          <p:spPr>
            <a:xfrm>
              <a:off x="1237785" y="2977376"/>
              <a:ext cx="245327" cy="2341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99784" y="5164651"/>
              <a:ext cx="2121336" cy="51077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520</a:t>
              </a:r>
            </a:p>
            <a:p>
              <a:pPr algn="ctr"/>
              <a:r>
                <a:rPr lang="nl-NL" sz="1200" i="1" dirty="0" err="1"/>
                <a:t>Haggaï</a:t>
              </a:r>
              <a:r>
                <a:rPr lang="nl-NL" sz="1200" i="1" dirty="0"/>
                <a:t> en Zacharia profeteren</a:t>
              </a:r>
            </a:p>
          </p:txBody>
        </p:sp>
        <p:cxnSp>
          <p:nvCxnSpPr>
            <p:cNvPr id="55" name="Straight Arrow Connector 54"/>
            <p:cNvCxnSpPr>
              <a:stCxn id="54" idx="0"/>
              <a:endCxn id="53" idx="4"/>
            </p:cNvCxnSpPr>
            <p:nvPr/>
          </p:nvCxnSpPr>
          <p:spPr>
            <a:xfrm flipH="1" flipV="1">
              <a:off x="1360449" y="3211552"/>
              <a:ext cx="3" cy="19530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29" name="Group 1028"/>
          <p:cNvGrpSpPr/>
          <p:nvPr/>
        </p:nvGrpSpPr>
        <p:grpSpPr>
          <a:xfrm>
            <a:off x="1036577" y="4359193"/>
            <a:ext cx="3187950" cy="2353921"/>
            <a:chOff x="1036577" y="4359193"/>
            <a:chExt cx="3187950" cy="2353921"/>
          </a:xfrm>
        </p:grpSpPr>
        <p:grpSp>
          <p:nvGrpSpPr>
            <p:cNvPr id="1024" name="Group 1023"/>
            <p:cNvGrpSpPr/>
            <p:nvPr/>
          </p:nvGrpSpPr>
          <p:grpSpPr>
            <a:xfrm>
              <a:off x="1036577" y="4359193"/>
              <a:ext cx="3187950" cy="2353921"/>
              <a:chOff x="1036577" y="4359193"/>
              <a:chExt cx="3187950" cy="2353921"/>
            </a:xfrm>
          </p:grpSpPr>
          <p:sp>
            <p:nvSpPr>
              <p:cNvPr id="45" name="Lightning Bolt 44"/>
              <p:cNvSpPr/>
              <p:nvPr/>
            </p:nvSpPr>
            <p:spPr>
              <a:xfrm rot="10300929" flipH="1">
                <a:off x="1556318" y="4426640"/>
                <a:ext cx="703498" cy="1834936"/>
              </a:xfrm>
              <a:prstGeom prst="lightningBol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10800000">
                <a:off x="1904004" y="4359193"/>
                <a:ext cx="2320523" cy="190328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b="1" u="sng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036577" y="6100180"/>
                <a:ext cx="1115931" cy="612934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nl-NL" dirty="0"/>
                  <a:t>Babel</a:t>
                </a:r>
              </a:p>
              <a:p>
                <a:pPr algn="ctr"/>
                <a:r>
                  <a:rPr lang="nl-NL" sz="1200" i="1" dirty="0"/>
                  <a:t>Gouden hoofd</a:t>
                </a:r>
              </a:p>
            </p:txBody>
          </p:sp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2542606" y="4371117"/>
              <a:ext cx="1371791" cy="197195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4018873" y="4001462"/>
            <a:ext cx="7779400" cy="2753109"/>
            <a:chOff x="4018873" y="4001462"/>
            <a:chExt cx="7779400" cy="2753109"/>
          </a:xfrm>
        </p:grpSpPr>
        <p:grpSp>
          <p:nvGrpSpPr>
            <p:cNvPr id="1025" name="Group 1024"/>
            <p:cNvGrpSpPr/>
            <p:nvPr/>
          </p:nvGrpSpPr>
          <p:grpSpPr>
            <a:xfrm>
              <a:off x="4018873" y="4359187"/>
              <a:ext cx="7779400" cy="2353927"/>
              <a:chOff x="4018873" y="4359187"/>
              <a:chExt cx="7779400" cy="2353927"/>
            </a:xfrm>
          </p:grpSpPr>
          <p:sp>
            <p:nvSpPr>
              <p:cNvPr id="86" name="Rectangle 85"/>
              <p:cNvSpPr/>
              <p:nvPr/>
            </p:nvSpPr>
            <p:spPr>
              <a:xfrm rot="10800000">
                <a:off x="4204424" y="4359187"/>
                <a:ext cx="7593849" cy="190328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b="1" u="sng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4018873" y="6100180"/>
                <a:ext cx="1705793" cy="612934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nl-NL" dirty="0" err="1">
                    <a:solidFill>
                      <a:schemeClr val="tx1"/>
                    </a:solidFill>
                  </a:rPr>
                  <a:t>Medo</a:t>
                </a:r>
                <a:r>
                  <a:rPr lang="nl-NL" dirty="0">
                    <a:solidFill>
                      <a:schemeClr val="tx1"/>
                    </a:solidFill>
                  </a:rPr>
                  <a:t> Perzië</a:t>
                </a:r>
              </a:p>
              <a:p>
                <a:pPr algn="ctr"/>
                <a:r>
                  <a:rPr lang="nl-NL" sz="1200" i="1" dirty="0">
                    <a:solidFill>
                      <a:schemeClr val="tx1"/>
                    </a:solidFill>
                  </a:rPr>
                  <a:t>Zilveren borst en armen</a:t>
                </a:r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5752507" y="4787384"/>
              <a:ext cx="2753109" cy="1181265"/>
            </a:xfrm>
            <a:prstGeom prst="rect">
              <a:avLst/>
            </a:prstGeom>
          </p:spPr>
        </p:pic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3236749" y="2562985"/>
            <a:ext cx="2781688" cy="5658640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3053352" y="532846"/>
            <a:ext cx="2322249" cy="4064438"/>
            <a:chOff x="192325" y="-461341"/>
            <a:chExt cx="2322249" cy="4064438"/>
          </a:xfrm>
        </p:grpSpPr>
        <p:sp>
          <p:nvSpPr>
            <p:cNvPr id="69" name="Oval 68"/>
            <p:cNvSpPr/>
            <p:nvPr/>
          </p:nvSpPr>
          <p:spPr>
            <a:xfrm>
              <a:off x="1236321" y="-461341"/>
              <a:ext cx="245327" cy="2341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92325" y="2888008"/>
              <a:ext cx="2322249" cy="715089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539</a:t>
              </a:r>
            </a:p>
            <a:p>
              <a:pPr algn="ctr"/>
              <a:r>
                <a:rPr lang="nl-NL" sz="1200" i="1" dirty="0"/>
                <a:t>Babel wordt veroverd door Perzië</a:t>
              </a:r>
            </a:p>
            <a:p>
              <a:pPr algn="ctr"/>
              <a:r>
                <a:rPr lang="nl-NL" sz="1200" i="1" dirty="0"/>
                <a:t>Koning </a:t>
              </a:r>
              <a:r>
                <a:rPr lang="nl-NL" sz="1200" i="1" dirty="0" err="1"/>
                <a:t>Kores</a:t>
              </a:r>
              <a:r>
                <a:rPr lang="nl-NL" sz="1200" i="1" dirty="0"/>
                <a:t> regeert</a:t>
              </a:r>
            </a:p>
          </p:txBody>
        </p:sp>
        <p:cxnSp>
          <p:nvCxnSpPr>
            <p:cNvPr id="71" name="Straight Arrow Connector 70"/>
            <p:cNvCxnSpPr>
              <a:stCxn id="70" idx="0"/>
              <a:endCxn id="69" idx="4"/>
            </p:cNvCxnSpPr>
            <p:nvPr/>
          </p:nvCxnSpPr>
          <p:spPr>
            <a:xfrm flipV="1">
              <a:off x="1353450" y="-227165"/>
              <a:ext cx="5535" cy="31151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" name="Right Arrow 8"/>
          <p:cNvSpPr/>
          <p:nvPr/>
        </p:nvSpPr>
        <p:spPr>
          <a:xfrm rot="17028022">
            <a:off x="3647001" y="2150086"/>
            <a:ext cx="3514402" cy="486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dirty="0"/>
              <a:t>Terugkeer onder </a:t>
            </a:r>
            <a:r>
              <a:rPr lang="nl-NL" sz="1400" dirty="0" err="1"/>
              <a:t>Zerubbabel</a:t>
            </a:r>
            <a:endParaRPr lang="nl-NL" sz="1400" dirty="0"/>
          </a:p>
        </p:txBody>
      </p:sp>
      <p:grpSp>
        <p:nvGrpSpPr>
          <p:cNvPr id="72" name="Group 71"/>
          <p:cNvGrpSpPr/>
          <p:nvPr/>
        </p:nvGrpSpPr>
        <p:grpSpPr>
          <a:xfrm>
            <a:off x="5063659" y="535926"/>
            <a:ext cx="1413585" cy="1395313"/>
            <a:chOff x="653669" y="2977376"/>
            <a:chExt cx="1413585" cy="1395313"/>
          </a:xfrm>
        </p:grpSpPr>
        <p:sp>
          <p:nvSpPr>
            <p:cNvPr id="73" name="Oval 72"/>
            <p:cNvSpPr/>
            <p:nvPr/>
          </p:nvSpPr>
          <p:spPr>
            <a:xfrm>
              <a:off x="1237785" y="2977376"/>
              <a:ext cx="245327" cy="2341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53669" y="3657600"/>
              <a:ext cx="1413585" cy="715089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536 - 538 </a:t>
              </a:r>
            </a:p>
            <a:p>
              <a:pPr algn="ctr"/>
              <a:r>
                <a:rPr lang="nl-NL" sz="1200" i="1" dirty="0"/>
                <a:t>Terugkeer</a:t>
              </a:r>
            </a:p>
            <a:p>
              <a:pPr algn="ctr"/>
              <a:r>
                <a:rPr lang="nl-NL" sz="1200" i="1" dirty="0"/>
                <a:t>Begin tempelbouw</a:t>
              </a:r>
            </a:p>
          </p:txBody>
        </p:sp>
        <p:cxnSp>
          <p:nvCxnSpPr>
            <p:cNvPr id="75" name="Straight Arrow Connector 74"/>
            <p:cNvCxnSpPr>
              <a:stCxn id="74" idx="0"/>
              <a:endCxn id="73" idx="4"/>
            </p:cNvCxnSpPr>
            <p:nvPr/>
          </p:nvCxnSpPr>
          <p:spPr>
            <a:xfrm flipH="1" flipV="1">
              <a:off x="1360449" y="3211552"/>
              <a:ext cx="13" cy="4460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6754376" y="530966"/>
            <a:ext cx="1604808" cy="1497127"/>
            <a:chOff x="558050" y="2977376"/>
            <a:chExt cx="1604808" cy="1497127"/>
          </a:xfrm>
        </p:grpSpPr>
        <p:sp>
          <p:nvSpPr>
            <p:cNvPr id="100" name="Oval 99"/>
            <p:cNvSpPr/>
            <p:nvPr/>
          </p:nvSpPr>
          <p:spPr>
            <a:xfrm>
              <a:off x="1237785" y="2977376"/>
              <a:ext cx="245327" cy="2341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58050" y="3759414"/>
              <a:ext cx="1604808" cy="715089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485 - 464</a:t>
              </a:r>
            </a:p>
            <a:p>
              <a:pPr algn="ctr"/>
              <a:r>
                <a:rPr lang="nl-NL" sz="1200" i="1" dirty="0" err="1"/>
                <a:t>Ahasveros</a:t>
              </a:r>
              <a:r>
                <a:rPr lang="nl-NL" sz="1200" i="1" dirty="0"/>
                <a:t> koning</a:t>
              </a:r>
            </a:p>
            <a:p>
              <a:pPr algn="ctr"/>
              <a:r>
                <a:rPr lang="nl-NL" sz="1200" i="1" dirty="0"/>
                <a:t>Esther wordt koningin</a:t>
              </a:r>
            </a:p>
          </p:txBody>
        </p:sp>
        <p:cxnSp>
          <p:nvCxnSpPr>
            <p:cNvPr id="102" name="Straight Arrow Connector 101"/>
            <p:cNvCxnSpPr>
              <a:stCxn id="101" idx="0"/>
              <a:endCxn id="100" idx="4"/>
            </p:cNvCxnSpPr>
            <p:nvPr/>
          </p:nvCxnSpPr>
          <p:spPr>
            <a:xfrm flipH="1" flipV="1">
              <a:off x="1360449" y="3211552"/>
              <a:ext cx="5" cy="5478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8264894" y="6639155"/>
            <a:ext cx="39228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i="1" dirty="0">
                <a:hlinkClick r:id="rId6"/>
              </a:rPr>
              <a:t>www.debijbelvoorjou.nl</a:t>
            </a:r>
            <a:r>
              <a:rPr lang="nl-NL" sz="900" i="1" dirty="0"/>
              <a:t> – Wessel Kranenborg - Alle genoemde jaartallen zijn v.C.</a:t>
            </a:r>
          </a:p>
        </p:txBody>
      </p:sp>
    </p:spTree>
    <p:extLst>
      <p:ext uri="{BB962C8B-B14F-4D97-AF65-F5344CB8AC3E}">
        <p14:creationId xmlns:p14="http://schemas.microsoft.com/office/powerpoint/2010/main" val="184436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 descr="http://media.freebibleimages.org/stories/FB_Nehemiah_Part_2/overview_images/001-nehemiah-2.jpg?14369477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5824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51551" y="0"/>
            <a:ext cx="341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i="1" dirty="0"/>
              <a:t>Afbeelding gebruikt van: </a:t>
            </a:r>
            <a:r>
              <a:rPr lang="nl-NL" sz="1200" i="1" dirty="0">
                <a:hlinkClick r:id="rId4"/>
              </a:rPr>
              <a:t>www.freebibleimages.org</a:t>
            </a:r>
            <a:endParaRPr lang="nl-NL" sz="1200" i="1" dirty="0"/>
          </a:p>
        </p:txBody>
      </p:sp>
    </p:spTree>
    <p:extLst>
      <p:ext uri="{BB962C8B-B14F-4D97-AF65-F5344CB8AC3E}">
        <p14:creationId xmlns:p14="http://schemas.microsoft.com/office/powerpoint/2010/main" val="37632419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166264" y="934426"/>
            <a:ext cx="5984429" cy="3172125"/>
            <a:chOff x="5166264" y="934426"/>
            <a:chExt cx="5984429" cy="3172125"/>
          </a:xfrm>
        </p:grpSpPr>
        <p:grpSp>
          <p:nvGrpSpPr>
            <p:cNvPr id="93" name="Group 92"/>
            <p:cNvGrpSpPr/>
            <p:nvPr/>
          </p:nvGrpSpPr>
          <p:grpSpPr>
            <a:xfrm>
              <a:off x="5166264" y="934426"/>
              <a:ext cx="5984429" cy="2946808"/>
              <a:chOff x="5166265" y="934426"/>
              <a:chExt cx="5156722" cy="2946808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770439" y="934427"/>
                <a:ext cx="4552548" cy="29468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1" name="Right Triangle 30"/>
              <p:cNvSpPr/>
              <p:nvPr/>
            </p:nvSpPr>
            <p:spPr>
              <a:xfrm flipH="1">
                <a:off x="5166265" y="934426"/>
                <a:ext cx="604379" cy="2946808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5544331" y="3697928"/>
              <a:ext cx="648220" cy="408623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dirty="0"/>
                <a:t>Juda</a:t>
              </a:r>
              <a:endParaRPr lang="nl-NL" sz="1200" dirty="0"/>
            </a:p>
          </p:txBody>
        </p:sp>
      </p:grpSp>
      <p:sp>
        <p:nvSpPr>
          <p:cNvPr id="4" name="Right Arrow 3"/>
          <p:cNvSpPr/>
          <p:nvPr/>
        </p:nvSpPr>
        <p:spPr>
          <a:xfrm>
            <a:off x="512957" y="89880"/>
            <a:ext cx="11262732" cy="1126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47" name="Group 46"/>
          <p:cNvGrpSpPr/>
          <p:nvPr/>
        </p:nvGrpSpPr>
        <p:grpSpPr>
          <a:xfrm>
            <a:off x="1332997" y="535926"/>
            <a:ext cx="1157518" cy="1191002"/>
            <a:chOff x="781701" y="2977376"/>
            <a:chExt cx="1157518" cy="1191002"/>
          </a:xfrm>
        </p:grpSpPr>
        <p:sp>
          <p:nvSpPr>
            <p:cNvPr id="48" name="Oval 47"/>
            <p:cNvSpPr/>
            <p:nvPr/>
          </p:nvSpPr>
          <p:spPr>
            <a:xfrm>
              <a:off x="1237785" y="2977376"/>
              <a:ext cx="245327" cy="2341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81701" y="3657600"/>
              <a:ext cx="1157518" cy="51077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605</a:t>
              </a:r>
            </a:p>
            <a:p>
              <a:pPr algn="ctr"/>
              <a:r>
                <a:rPr lang="nl-NL" sz="1200" i="1" dirty="0"/>
                <a:t>Dani</a:t>
              </a:r>
              <a:r>
                <a:rPr lang="nl-NL" sz="1200" dirty="0"/>
                <a:t>ë</a:t>
              </a:r>
              <a:r>
                <a:rPr lang="nl-NL" sz="1200" i="1" dirty="0"/>
                <a:t>l in Babel</a:t>
              </a:r>
            </a:p>
          </p:txBody>
        </p:sp>
        <p:cxnSp>
          <p:nvCxnSpPr>
            <p:cNvPr id="57" name="Straight Arrow Connector 56"/>
            <p:cNvCxnSpPr>
              <a:stCxn id="56" idx="0"/>
              <a:endCxn id="48" idx="4"/>
            </p:cNvCxnSpPr>
            <p:nvPr/>
          </p:nvCxnSpPr>
          <p:spPr>
            <a:xfrm flipH="1" flipV="1">
              <a:off x="1360449" y="3211552"/>
              <a:ext cx="11" cy="4460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0" name="Right Arrow 79"/>
          <p:cNvSpPr/>
          <p:nvPr/>
        </p:nvSpPr>
        <p:spPr>
          <a:xfrm rot="17028022">
            <a:off x="6922415" y="2184884"/>
            <a:ext cx="3586067" cy="486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Ezra keert terug</a:t>
            </a:r>
          </a:p>
        </p:txBody>
      </p:sp>
      <p:sp>
        <p:nvSpPr>
          <p:cNvPr id="81" name="Right Arrow 80"/>
          <p:cNvSpPr/>
          <p:nvPr/>
        </p:nvSpPr>
        <p:spPr>
          <a:xfrm rot="17028022">
            <a:off x="8314842" y="2189183"/>
            <a:ext cx="3586067" cy="486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Nehemia keert terug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10355881" y="532846"/>
            <a:ext cx="1464965" cy="2056570"/>
            <a:chOff x="622310" y="2977376"/>
            <a:chExt cx="1464965" cy="2056570"/>
          </a:xfrm>
        </p:grpSpPr>
        <p:sp>
          <p:nvSpPr>
            <p:cNvPr id="83" name="Oval 82"/>
            <p:cNvSpPr/>
            <p:nvPr/>
          </p:nvSpPr>
          <p:spPr>
            <a:xfrm>
              <a:off x="1237785" y="2977376"/>
              <a:ext cx="245327" cy="2341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22310" y="4523168"/>
              <a:ext cx="1464965" cy="51077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450-425 </a:t>
              </a:r>
            </a:p>
            <a:p>
              <a:pPr algn="ctr"/>
              <a:r>
                <a:rPr lang="nl-NL" sz="1200" i="1" dirty="0"/>
                <a:t>Maleachi profeteert</a:t>
              </a:r>
            </a:p>
          </p:txBody>
        </p:sp>
        <p:cxnSp>
          <p:nvCxnSpPr>
            <p:cNvPr id="85" name="Straight Arrow Connector 84"/>
            <p:cNvCxnSpPr>
              <a:stCxn id="84" idx="0"/>
              <a:endCxn id="83" idx="4"/>
            </p:cNvCxnSpPr>
            <p:nvPr/>
          </p:nvCxnSpPr>
          <p:spPr>
            <a:xfrm flipV="1">
              <a:off x="1354793" y="3211552"/>
              <a:ext cx="5656" cy="13116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9777903" y="535926"/>
            <a:ext cx="1523422" cy="1395313"/>
            <a:chOff x="598751" y="2977376"/>
            <a:chExt cx="1523422" cy="1395313"/>
          </a:xfrm>
        </p:grpSpPr>
        <p:sp>
          <p:nvSpPr>
            <p:cNvPr id="64" name="Oval 63"/>
            <p:cNvSpPr/>
            <p:nvPr/>
          </p:nvSpPr>
          <p:spPr>
            <a:xfrm>
              <a:off x="1237785" y="2977376"/>
              <a:ext cx="245327" cy="2341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98751" y="3657600"/>
              <a:ext cx="1523422" cy="715089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445 </a:t>
              </a:r>
            </a:p>
            <a:p>
              <a:pPr algn="ctr"/>
              <a:r>
                <a:rPr lang="nl-NL" sz="1200" i="1" dirty="0"/>
                <a:t>Nehemia keert terug</a:t>
              </a:r>
            </a:p>
            <a:p>
              <a:pPr algn="ctr"/>
              <a:r>
                <a:rPr lang="nl-NL" sz="1200" i="1" dirty="0"/>
                <a:t>Bouw van Jeruzalem</a:t>
              </a:r>
            </a:p>
          </p:txBody>
        </p:sp>
        <p:cxnSp>
          <p:nvCxnSpPr>
            <p:cNvPr id="67" name="Straight Arrow Connector 66"/>
            <p:cNvCxnSpPr>
              <a:stCxn id="65" idx="0"/>
              <a:endCxn id="64" idx="4"/>
            </p:cNvCxnSpPr>
            <p:nvPr/>
          </p:nvCxnSpPr>
          <p:spPr>
            <a:xfrm flipH="1" flipV="1">
              <a:off x="1360449" y="3211552"/>
              <a:ext cx="13" cy="4460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8531067" y="532846"/>
            <a:ext cx="1218725" cy="1191002"/>
            <a:chOff x="751101" y="2977376"/>
            <a:chExt cx="1218725" cy="1191002"/>
          </a:xfrm>
        </p:grpSpPr>
        <p:sp>
          <p:nvSpPr>
            <p:cNvPr id="77" name="Oval 76"/>
            <p:cNvSpPr/>
            <p:nvPr/>
          </p:nvSpPr>
          <p:spPr>
            <a:xfrm>
              <a:off x="1237785" y="2977376"/>
              <a:ext cx="245327" cy="2341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51101" y="3657600"/>
              <a:ext cx="1218725" cy="51077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458 </a:t>
              </a:r>
            </a:p>
            <a:p>
              <a:pPr algn="ctr"/>
              <a:r>
                <a:rPr lang="nl-NL" sz="1200" i="1" dirty="0"/>
                <a:t>Ezra keert terug</a:t>
              </a:r>
            </a:p>
          </p:txBody>
        </p:sp>
        <p:cxnSp>
          <p:nvCxnSpPr>
            <p:cNvPr id="79" name="Straight Arrow Connector 78"/>
            <p:cNvCxnSpPr>
              <a:stCxn id="78" idx="0"/>
              <a:endCxn id="77" idx="4"/>
            </p:cNvCxnSpPr>
            <p:nvPr/>
          </p:nvCxnSpPr>
          <p:spPr>
            <a:xfrm flipH="1" flipV="1">
              <a:off x="1360449" y="3211552"/>
              <a:ext cx="15" cy="4460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5593217" y="535926"/>
            <a:ext cx="2121336" cy="2698053"/>
            <a:chOff x="299784" y="2977376"/>
            <a:chExt cx="2121336" cy="2698053"/>
          </a:xfrm>
        </p:grpSpPr>
        <p:sp>
          <p:nvSpPr>
            <p:cNvPr id="53" name="Oval 52"/>
            <p:cNvSpPr/>
            <p:nvPr/>
          </p:nvSpPr>
          <p:spPr>
            <a:xfrm>
              <a:off x="1237785" y="2977376"/>
              <a:ext cx="245327" cy="2341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99784" y="5164651"/>
              <a:ext cx="2121336" cy="51077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520</a:t>
              </a:r>
            </a:p>
            <a:p>
              <a:pPr algn="ctr"/>
              <a:r>
                <a:rPr lang="nl-NL" sz="1200" i="1" dirty="0" err="1"/>
                <a:t>Haggaï</a:t>
              </a:r>
              <a:r>
                <a:rPr lang="nl-NL" sz="1200" i="1" dirty="0"/>
                <a:t> en Zacharia profeteren</a:t>
              </a:r>
            </a:p>
          </p:txBody>
        </p:sp>
        <p:cxnSp>
          <p:nvCxnSpPr>
            <p:cNvPr id="55" name="Straight Arrow Connector 54"/>
            <p:cNvCxnSpPr>
              <a:stCxn id="54" idx="0"/>
              <a:endCxn id="53" idx="4"/>
            </p:cNvCxnSpPr>
            <p:nvPr/>
          </p:nvCxnSpPr>
          <p:spPr>
            <a:xfrm flipH="1" flipV="1">
              <a:off x="1360449" y="3211552"/>
              <a:ext cx="3" cy="19530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29" name="Group 1028"/>
          <p:cNvGrpSpPr/>
          <p:nvPr/>
        </p:nvGrpSpPr>
        <p:grpSpPr>
          <a:xfrm>
            <a:off x="1036577" y="4359193"/>
            <a:ext cx="3187950" cy="2353921"/>
            <a:chOff x="1036577" y="4359193"/>
            <a:chExt cx="3187950" cy="2353921"/>
          </a:xfrm>
        </p:grpSpPr>
        <p:grpSp>
          <p:nvGrpSpPr>
            <p:cNvPr id="1024" name="Group 1023"/>
            <p:cNvGrpSpPr/>
            <p:nvPr/>
          </p:nvGrpSpPr>
          <p:grpSpPr>
            <a:xfrm>
              <a:off x="1036577" y="4359193"/>
              <a:ext cx="3187950" cy="2353921"/>
              <a:chOff x="1036577" y="4359193"/>
              <a:chExt cx="3187950" cy="2353921"/>
            </a:xfrm>
          </p:grpSpPr>
          <p:sp>
            <p:nvSpPr>
              <p:cNvPr id="45" name="Lightning Bolt 44"/>
              <p:cNvSpPr/>
              <p:nvPr/>
            </p:nvSpPr>
            <p:spPr>
              <a:xfrm rot="10300929" flipH="1">
                <a:off x="1556318" y="4426640"/>
                <a:ext cx="703498" cy="1834936"/>
              </a:xfrm>
              <a:prstGeom prst="lightningBol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10800000">
                <a:off x="1904004" y="4359193"/>
                <a:ext cx="2320523" cy="190328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b="1" u="sng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036577" y="6100180"/>
                <a:ext cx="1115931" cy="612934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nl-NL" dirty="0"/>
                  <a:t>Babel</a:t>
                </a:r>
              </a:p>
              <a:p>
                <a:pPr algn="ctr"/>
                <a:r>
                  <a:rPr lang="nl-NL" sz="1200" i="1" dirty="0"/>
                  <a:t>Gouden hoofd</a:t>
                </a:r>
              </a:p>
            </p:txBody>
          </p:sp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2542606" y="4371117"/>
              <a:ext cx="1371791" cy="197195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4018873" y="4001462"/>
            <a:ext cx="7779400" cy="2753109"/>
            <a:chOff x="4018873" y="4001462"/>
            <a:chExt cx="7779400" cy="2753109"/>
          </a:xfrm>
        </p:grpSpPr>
        <p:grpSp>
          <p:nvGrpSpPr>
            <p:cNvPr id="1025" name="Group 1024"/>
            <p:cNvGrpSpPr/>
            <p:nvPr/>
          </p:nvGrpSpPr>
          <p:grpSpPr>
            <a:xfrm>
              <a:off x="4018873" y="4359187"/>
              <a:ext cx="7779400" cy="2353927"/>
              <a:chOff x="4018873" y="4359187"/>
              <a:chExt cx="7779400" cy="2353927"/>
            </a:xfrm>
          </p:grpSpPr>
          <p:sp>
            <p:nvSpPr>
              <p:cNvPr id="86" name="Rectangle 85"/>
              <p:cNvSpPr/>
              <p:nvPr/>
            </p:nvSpPr>
            <p:spPr>
              <a:xfrm rot="10800000">
                <a:off x="4204424" y="4359187"/>
                <a:ext cx="7593849" cy="190328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b="1" u="sng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4018873" y="6100180"/>
                <a:ext cx="1705793" cy="612934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nl-NL" dirty="0" err="1">
                    <a:solidFill>
                      <a:schemeClr val="tx1"/>
                    </a:solidFill>
                  </a:rPr>
                  <a:t>Medo</a:t>
                </a:r>
                <a:r>
                  <a:rPr lang="nl-NL" dirty="0">
                    <a:solidFill>
                      <a:schemeClr val="tx1"/>
                    </a:solidFill>
                  </a:rPr>
                  <a:t> Perzië</a:t>
                </a:r>
              </a:p>
              <a:p>
                <a:pPr algn="ctr"/>
                <a:r>
                  <a:rPr lang="nl-NL" sz="1200" i="1" dirty="0">
                    <a:solidFill>
                      <a:schemeClr val="tx1"/>
                    </a:solidFill>
                  </a:rPr>
                  <a:t>Zilveren borst en armen</a:t>
                </a:r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5752507" y="4787384"/>
              <a:ext cx="2753109" cy="1181265"/>
            </a:xfrm>
            <a:prstGeom prst="rect">
              <a:avLst/>
            </a:prstGeom>
          </p:spPr>
        </p:pic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3236749" y="2562985"/>
            <a:ext cx="2781688" cy="5658640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3053352" y="532846"/>
            <a:ext cx="2322249" cy="4064438"/>
            <a:chOff x="192325" y="-461341"/>
            <a:chExt cx="2322249" cy="4064438"/>
          </a:xfrm>
        </p:grpSpPr>
        <p:sp>
          <p:nvSpPr>
            <p:cNvPr id="69" name="Oval 68"/>
            <p:cNvSpPr/>
            <p:nvPr/>
          </p:nvSpPr>
          <p:spPr>
            <a:xfrm>
              <a:off x="1236321" y="-461341"/>
              <a:ext cx="245327" cy="2341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92325" y="2888008"/>
              <a:ext cx="2322249" cy="715089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539</a:t>
              </a:r>
            </a:p>
            <a:p>
              <a:pPr algn="ctr"/>
              <a:r>
                <a:rPr lang="nl-NL" sz="1200" i="1" dirty="0"/>
                <a:t>Babel wordt veroverd door Perzië</a:t>
              </a:r>
            </a:p>
            <a:p>
              <a:pPr algn="ctr"/>
              <a:r>
                <a:rPr lang="nl-NL" sz="1200" i="1" dirty="0"/>
                <a:t>Koning </a:t>
              </a:r>
              <a:r>
                <a:rPr lang="nl-NL" sz="1200" i="1" dirty="0" err="1"/>
                <a:t>Kores</a:t>
              </a:r>
              <a:r>
                <a:rPr lang="nl-NL" sz="1200" i="1" dirty="0"/>
                <a:t> regeert</a:t>
              </a:r>
            </a:p>
          </p:txBody>
        </p:sp>
        <p:cxnSp>
          <p:nvCxnSpPr>
            <p:cNvPr id="71" name="Straight Arrow Connector 70"/>
            <p:cNvCxnSpPr>
              <a:stCxn id="70" idx="0"/>
              <a:endCxn id="69" idx="4"/>
            </p:cNvCxnSpPr>
            <p:nvPr/>
          </p:nvCxnSpPr>
          <p:spPr>
            <a:xfrm flipV="1">
              <a:off x="1353450" y="-227165"/>
              <a:ext cx="5535" cy="31151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" name="Right Arrow 8"/>
          <p:cNvSpPr/>
          <p:nvPr/>
        </p:nvSpPr>
        <p:spPr>
          <a:xfrm rot="17028022">
            <a:off x="3647001" y="2150086"/>
            <a:ext cx="3514402" cy="486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dirty="0"/>
              <a:t>Terugkeer onder </a:t>
            </a:r>
            <a:r>
              <a:rPr lang="nl-NL" sz="1400" dirty="0" err="1"/>
              <a:t>Zerubbabel</a:t>
            </a:r>
            <a:endParaRPr lang="nl-NL" sz="1400" dirty="0"/>
          </a:p>
        </p:txBody>
      </p:sp>
      <p:grpSp>
        <p:nvGrpSpPr>
          <p:cNvPr id="72" name="Group 71"/>
          <p:cNvGrpSpPr/>
          <p:nvPr/>
        </p:nvGrpSpPr>
        <p:grpSpPr>
          <a:xfrm>
            <a:off x="5063659" y="535926"/>
            <a:ext cx="1413585" cy="1395313"/>
            <a:chOff x="653669" y="2977376"/>
            <a:chExt cx="1413585" cy="1395313"/>
          </a:xfrm>
        </p:grpSpPr>
        <p:sp>
          <p:nvSpPr>
            <p:cNvPr id="73" name="Oval 72"/>
            <p:cNvSpPr/>
            <p:nvPr/>
          </p:nvSpPr>
          <p:spPr>
            <a:xfrm>
              <a:off x="1237785" y="2977376"/>
              <a:ext cx="245327" cy="2341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53669" y="3657600"/>
              <a:ext cx="1413585" cy="715089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536 - 538 </a:t>
              </a:r>
            </a:p>
            <a:p>
              <a:pPr algn="ctr"/>
              <a:r>
                <a:rPr lang="nl-NL" sz="1200" i="1" dirty="0"/>
                <a:t>Terugkeer</a:t>
              </a:r>
            </a:p>
            <a:p>
              <a:pPr algn="ctr"/>
              <a:r>
                <a:rPr lang="nl-NL" sz="1200" i="1" dirty="0"/>
                <a:t>Begin tempelbouw</a:t>
              </a:r>
            </a:p>
          </p:txBody>
        </p:sp>
        <p:cxnSp>
          <p:nvCxnSpPr>
            <p:cNvPr id="75" name="Straight Arrow Connector 74"/>
            <p:cNvCxnSpPr>
              <a:stCxn id="74" idx="0"/>
              <a:endCxn id="73" idx="4"/>
            </p:cNvCxnSpPr>
            <p:nvPr/>
          </p:nvCxnSpPr>
          <p:spPr>
            <a:xfrm flipH="1" flipV="1">
              <a:off x="1360449" y="3211552"/>
              <a:ext cx="13" cy="4460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6754376" y="530966"/>
            <a:ext cx="1604808" cy="1497127"/>
            <a:chOff x="558050" y="2977376"/>
            <a:chExt cx="1604808" cy="1497127"/>
          </a:xfrm>
        </p:grpSpPr>
        <p:sp>
          <p:nvSpPr>
            <p:cNvPr id="100" name="Oval 99"/>
            <p:cNvSpPr/>
            <p:nvPr/>
          </p:nvSpPr>
          <p:spPr>
            <a:xfrm>
              <a:off x="1237785" y="2977376"/>
              <a:ext cx="245327" cy="2341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58050" y="3759414"/>
              <a:ext cx="1604808" cy="715089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485 - 464</a:t>
              </a:r>
            </a:p>
            <a:p>
              <a:pPr algn="ctr"/>
              <a:r>
                <a:rPr lang="nl-NL" sz="1200" i="1" dirty="0" err="1"/>
                <a:t>Ahasveros</a:t>
              </a:r>
              <a:r>
                <a:rPr lang="nl-NL" sz="1200" i="1" dirty="0"/>
                <a:t> koning</a:t>
              </a:r>
            </a:p>
            <a:p>
              <a:pPr algn="ctr"/>
              <a:r>
                <a:rPr lang="nl-NL" sz="1200" i="1" dirty="0"/>
                <a:t>Esther wordt koningin</a:t>
              </a:r>
            </a:p>
          </p:txBody>
        </p:sp>
        <p:cxnSp>
          <p:nvCxnSpPr>
            <p:cNvPr id="102" name="Straight Arrow Connector 101"/>
            <p:cNvCxnSpPr>
              <a:stCxn id="101" idx="0"/>
              <a:endCxn id="100" idx="4"/>
            </p:cNvCxnSpPr>
            <p:nvPr/>
          </p:nvCxnSpPr>
          <p:spPr>
            <a:xfrm flipH="1" flipV="1">
              <a:off x="1360449" y="3211552"/>
              <a:ext cx="5" cy="5478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8264894" y="6639155"/>
            <a:ext cx="39228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i="1" dirty="0">
                <a:hlinkClick r:id="rId6"/>
              </a:rPr>
              <a:t>www.debijbelvoorjou.nl</a:t>
            </a:r>
            <a:r>
              <a:rPr lang="nl-NL" sz="900" i="1" dirty="0"/>
              <a:t> – Wessel Kranenborg - Alle genoemde jaartallen zijn v.C.</a:t>
            </a:r>
          </a:p>
        </p:txBody>
      </p:sp>
    </p:spTree>
    <p:extLst>
      <p:ext uri="{BB962C8B-B14F-4D97-AF65-F5344CB8AC3E}">
        <p14:creationId xmlns:p14="http://schemas.microsoft.com/office/powerpoint/2010/main" val="149360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Tekst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4400" dirty="0"/>
              <a:t>De HEERE ... zond hun ... waarschuwende woorden ..., want Hij wilde Zijn volk ... sparen. </a:t>
            </a:r>
          </a:p>
          <a:p>
            <a:pPr marL="0" indent="0">
              <a:buNone/>
            </a:pPr>
            <a:r>
              <a:rPr lang="nl-NL" sz="4400" dirty="0"/>
              <a:t>2 Kronieken 36:15</a:t>
            </a:r>
          </a:p>
        </p:txBody>
      </p:sp>
    </p:spTree>
    <p:extLst>
      <p:ext uri="{BB962C8B-B14F-4D97-AF65-F5344CB8AC3E}">
        <p14:creationId xmlns:p14="http://schemas.microsoft.com/office/powerpoint/2010/main" val="3739371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548270" y="79139"/>
            <a:ext cx="4815645" cy="2743344"/>
            <a:chOff x="548270" y="69712"/>
            <a:chExt cx="4815645" cy="2743344"/>
          </a:xfrm>
        </p:grpSpPr>
        <p:sp>
          <p:nvSpPr>
            <p:cNvPr id="43" name="Right Triangle 42"/>
            <p:cNvSpPr/>
            <p:nvPr/>
          </p:nvSpPr>
          <p:spPr>
            <a:xfrm flipV="1">
              <a:off x="4604708" y="478333"/>
              <a:ext cx="759207" cy="2334721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ight Triangle 29"/>
            <p:cNvSpPr/>
            <p:nvPr/>
          </p:nvSpPr>
          <p:spPr>
            <a:xfrm flipH="1">
              <a:off x="769895" y="478335"/>
              <a:ext cx="759207" cy="2334721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529103" y="478335"/>
              <a:ext cx="3075606" cy="23347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8270" y="69712"/>
              <a:ext cx="2092535" cy="408623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dirty="0"/>
                <a:t>Israël – 10 stammen</a:t>
              </a:r>
              <a:endParaRPr lang="nl-NL" sz="1200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35504" y="3375872"/>
            <a:ext cx="9872863" cy="3355435"/>
            <a:chOff x="635504" y="3375872"/>
            <a:chExt cx="9872863" cy="3355435"/>
          </a:xfrm>
        </p:grpSpPr>
        <p:grpSp>
          <p:nvGrpSpPr>
            <p:cNvPr id="38" name="Group 37"/>
            <p:cNvGrpSpPr/>
            <p:nvPr/>
          </p:nvGrpSpPr>
          <p:grpSpPr>
            <a:xfrm>
              <a:off x="1529103" y="3375875"/>
              <a:ext cx="8979264" cy="2946807"/>
              <a:chOff x="1529103" y="3375875"/>
              <a:chExt cx="9964024" cy="2946807"/>
            </a:xfrm>
          </p:grpSpPr>
          <p:sp>
            <p:nvSpPr>
              <p:cNvPr id="37" name="Lightning Bolt 36"/>
              <p:cNvSpPr/>
              <p:nvPr/>
            </p:nvSpPr>
            <p:spPr>
              <a:xfrm rot="21100929" flipH="1">
                <a:off x="10704294" y="3377283"/>
                <a:ext cx="788833" cy="2840978"/>
              </a:xfrm>
              <a:prstGeom prst="lightningBol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529103" y="3375875"/>
                <a:ext cx="9574162" cy="29468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31" name="Right Triangle 30"/>
            <p:cNvSpPr/>
            <p:nvPr/>
          </p:nvSpPr>
          <p:spPr>
            <a:xfrm flipH="1" flipV="1">
              <a:off x="769893" y="3375872"/>
              <a:ext cx="759207" cy="2946808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5504" y="6322684"/>
              <a:ext cx="1918065" cy="408623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dirty="0"/>
                <a:t>Juda – 2 stammen</a:t>
              </a:r>
              <a:endParaRPr lang="nl-NL" sz="1200" dirty="0"/>
            </a:p>
          </p:txBody>
        </p:sp>
      </p:grpSp>
      <p:sp>
        <p:nvSpPr>
          <p:cNvPr id="4" name="Right Arrow 3"/>
          <p:cNvSpPr/>
          <p:nvPr/>
        </p:nvSpPr>
        <p:spPr>
          <a:xfrm>
            <a:off x="512957" y="2531328"/>
            <a:ext cx="11262732" cy="1126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693" y="2977376"/>
            <a:ext cx="1518413" cy="1599625"/>
            <a:chOff x="601243" y="2977376"/>
            <a:chExt cx="1518413" cy="1599625"/>
          </a:xfrm>
        </p:grpSpPr>
        <p:sp>
          <p:nvSpPr>
            <p:cNvPr id="5" name="Oval 4"/>
            <p:cNvSpPr/>
            <p:nvPr/>
          </p:nvSpPr>
          <p:spPr>
            <a:xfrm>
              <a:off x="1237785" y="2977376"/>
              <a:ext cx="245327" cy="2341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1243" y="3657600"/>
              <a:ext cx="1518413" cy="91940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931</a:t>
              </a:r>
            </a:p>
            <a:p>
              <a:pPr algn="ctr"/>
              <a:r>
                <a:rPr lang="nl-NL" sz="1200" dirty="0"/>
                <a:t>Splitsing van het rijk</a:t>
              </a:r>
            </a:p>
            <a:p>
              <a:pPr algn="ctr"/>
              <a:r>
                <a:rPr lang="nl-NL" sz="1200" i="1" dirty="0"/>
                <a:t>Jerobeam - Israël</a:t>
              </a:r>
            </a:p>
            <a:p>
              <a:pPr algn="ctr"/>
              <a:r>
                <a:rPr lang="nl-NL" sz="1200" i="1" dirty="0" err="1"/>
                <a:t>Rehabeam</a:t>
              </a:r>
              <a:r>
                <a:rPr lang="nl-NL" sz="1200" i="1" dirty="0"/>
                <a:t> - Juda</a:t>
              </a:r>
            </a:p>
          </p:txBody>
        </p:sp>
        <p:cxnSp>
          <p:nvCxnSpPr>
            <p:cNvPr id="10" name="Straight Arrow Connector 9"/>
            <p:cNvCxnSpPr>
              <a:stCxn id="6" idx="0"/>
              <a:endCxn id="5" idx="4"/>
            </p:cNvCxnSpPr>
            <p:nvPr/>
          </p:nvCxnSpPr>
          <p:spPr>
            <a:xfrm flipH="1" flipV="1">
              <a:off x="1360449" y="3211552"/>
              <a:ext cx="1" cy="4460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8264894" y="6639155"/>
            <a:ext cx="39228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i="1" dirty="0">
                <a:hlinkClick r:id="rId3"/>
              </a:rPr>
              <a:t>www.debijbelvoorjou.nl</a:t>
            </a:r>
            <a:r>
              <a:rPr lang="nl-NL" sz="900" i="1" dirty="0"/>
              <a:t> – Wessel Kranenborg - Alle genoemde jaartallen zijn v.C.</a:t>
            </a:r>
          </a:p>
        </p:txBody>
      </p:sp>
    </p:spTree>
    <p:extLst>
      <p:ext uri="{BB962C8B-B14F-4D97-AF65-F5344CB8AC3E}">
        <p14:creationId xmlns:p14="http://schemas.microsoft.com/office/powerpoint/2010/main" val="2369696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5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5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Tekst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4400" dirty="0"/>
              <a:t>De HEERE, ... zond hun vroeg en laat waarschuwende woorden door de hand van Zijn boden, want Hij wilde Zijn volk en Zijn woning sparen</a:t>
            </a:r>
          </a:p>
          <a:p>
            <a:pPr marL="0" indent="0">
              <a:buNone/>
            </a:pPr>
            <a:r>
              <a:rPr lang="nl-NL" sz="4400" dirty="0"/>
              <a:t>2 Kronieken 36:15</a:t>
            </a:r>
          </a:p>
        </p:txBody>
      </p:sp>
    </p:spTree>
    <p:extLst>
      <p:ext uri="{BB962C8B-B14F-4D97-AF65-F5344CB8AC3E}">
        <p14:creationId xmlns:p14="http://schemas.microsoft.com/office/powerpoint/2010/main" val="973136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 descr="http://www.searchingthescriptures.net/images/maps/08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549" y="0"/>
            <a:ext cx="7863121" cy="687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51551" y="0"/>
            <a:ext cx="341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i="1" dirty="0"/>
              <a:t>Afbeelding gebruikt van: </a:t>
            </a:r>
            <a:r>
              <a:rPr lang="nl-NL" sz="1200" i="1" dirty="0">
                <a:hlinkClick r:id="rId3"/>
              </a:rPr>
              <a:t>www.freebibleimages.org</a:t>
            </a:r>
            <a:endParaRPr lang="nl-NL" sz="1200" i="1" dirty="0"/>
          </a:p>
        </p:txBody>
      </p:sp>
    </p:spTree>
    <p:extLst>
      <p:ext uri="{BB962C8B-B14F-4D97-AF65-F5344CB8AC3E}">
        <p14:creationId xmlns:p14="http://schemas.microsoft.com/office/powerpoint/2010/main" val="2319399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 descr="http://www.searchingthescriptures.net/images/maps/08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85" y="0"/>
            <a:ext cx="91559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51551" y="0"/>
            <a:ext cx="341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i="1" dirty="0"/>
              <a:t>Afbeelding gebruikt van: </a:t>
            </a:r>
            <a:r>
              <a:rPr lang="nl-NL" sz="1200" i="1" dirty="0">
                <a:hlinkClick r:id="rId3"/>
              </a:rPr>
              <a:t>www.freebibleimages.org</a:t>
            </a:r>
            <a:endParaRPr lang="nl-NL" sz="1200" i="1" dirty="0"/>
          </a:p>
        </p:txBody>
      </p:sp>
    </p:spTree>
    <p:extLst>
      <p:ext uri="{BB962C8B-B14F-4D97-AF65-F5344CB8AC3E}">
        <p14:creationId xmlns:p14="http://schemas.microsoft.com/office/powerpoint/2010/main" val="2536323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0" name="Picture 2" descr="http://www.newtestamentchristians.com/wp-content/uploads/2013/06/08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77" y="0"/>
            <a:ext cx="9024160" cy="686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51551" y="0"/>
            <a:ext cx="341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i="1" dirty="0"/>
              <a:t>Afbeelding gebruikt van: </a:t>
            </a:r>
            <a:r>
              <a:rPr lang="nl-NL" sz="1200" i="1" dirty="0">
                <a:hlinkClick r:id="rId3"/>
              </a:rPr>
              <a:t>www.freebibleimages.org</a:t>
            </a:r>
            <a:endParaRPr lang="nl-NL" sz="1200" i="1" dirty="0"/>
          </a:p>
        </p:txBody>
      </p:sp>
    </p:spTree>
    <p:extLst>
      <p:ext uri="{BB962C8B-B14F-4D97-AF65-F5344CB8AC3E}">
        <p14:creationId xmlns:p14="http://schemas.microsoft.com/office/powerpoint/2010/main" val="3443941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4" name="Picture 2" descr="http://www.newtestamentchristians.com/wp-content/uploads/2013/06/08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50" y="0"/>
            <a:ext cx="115728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51551" y="0"/>
            <a:ext cx="341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i="1" dirty="0"/>
              <a:t>Afbeelding gebruikt van: </a:t>
            </a:r>
            <a:r>
              <a:rPr lang="nl-NL" sz="1200" i="1" dirty="0">
                <a:hlinkClick r:id="rId3"/>
              </a:rPr>
              <a:t>www.freebibleimages.org</a:t>
            </a:r>
            <a:endParaRPr lang="nl-NL" sz="1200" i="1" dirty="0"/>
          </a:p>
        </p:txBody>
      </p:sp>
    </p:spTree>
    <p:extLst>
      <p:ext uri="{BB962C8B-B14F-4D97-AF65-F5344CB8AC3E}">
        <p14:creationId xmlns:p14="http://schemas.microsoft.com/office/powerpoint/2010/main" val="1111772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218" name="Picture 2" descr="http://www.newtestamentchristians.com/wp-content/uploads/2013/06/08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22" y="0"/>
            <a:ext cx="8678286" cy="685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51551" y="0"/>
            <a:ext cx="341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i="1" dirty="0"/>
              <a:t>Afbeelding gebruikt van: </a:t>
            </a:r>
            <a:r>
              <a:rPr lang="nl-NL" sz="1200" i="1" dirty="0">
                <a:hlinkClick r:id="rId3"/>
              </a:rPr>
              <a:t>www.freebibleimages.org</a:t>
            </a:r>
            <a:endParaRPr lang="nl-NL" sz="1200" i="1" dirty="0"/>
          </a:p>
        </p:txBody>
      </p:sp>
    </p:spTree>
    <p:extLst>
      <p:ext uri="{BB962C8B-B14F-4D97-AF65-F5344CB8AC3E}">
        <p14:creationId xmlns:p14="http://schemas.microsoft.com/office/powerpoint/2010/main" val="1218618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ight Arrow 48"/>
          <p:cNvSpPr/>
          <p:nvPr/>
        </p:nvSpPr>
        <p:spPr>
          <a:xfrm rot="17309505">
            <a:off x="3488412" y="1237036"/>
            <a:ext cx="3016243" cy="49985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7" name="Group 66"/>
          <p:cNvGrpSpPr/>
          <p:nvPr/>
        </p:nvGrpSpPr>
        <p:grpSpPr>
          <a:xfrm>
            <a:off x="548270" y="79139"/>
            <a:ext cx="4815645" cy="2743344"/>
            <a:chOff x="548270" y="69712"/>
            <a:chExt cx="4815645" cy="2743344"/>
          </a:xfrm>
        </p:grpSpPr>
        <p:sp>
          <p:nvSpPr>
            <p:cNvPr id="43" name="Right Triangle 42"/>
            <p:cNvSpPr/>
            <p:nvPr/>
          </p:nvSpPr>
          <p:spPr>
            <a:xfrm flipV="1">
              <a:off x="4604708" y="478333"/>
              <a:ext cx="759207" cy="2334721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ight Triangle 29"/>
            <p:cNvSpPr/>
            <p:nvPr/>
          </p:nvSpPr>
          <p:spPr>
            <a:xfrm flipH="1">
              <a:off x="769895" y="478335"/>
              <a:ext cx="759207" cy="2334721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529103" y="478335"/>
              <a:ext cx="3075606" cy="23347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8270" y="69712"/>
              <a:ext cx="2092535" cy="408623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dirty="0"/>
                <a:t>Israël – 10 stammen</a:t>
              </a:r>
              <a:endParaRPr lang="nl-NL" sz="1200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35504" y="3375872"/>
            <a:ext cx="9872863" cy="3355435"/>
            <a:chOff x="635504" y="3375872"/>
            <a:chExt cx="9872863" cy="3355435"/>
          </a:xfrm>
        </p:grpSpPr>
        <p:grpSp>
          <p:nvGrpSpPr>
            <p:cNvPr id="38" name="Group 37"/>
            <p:cNvGrpSpPr/>
            <p:nvPr/>
          </p:nvGrpSpPr>
          <p:grpSpPr>
            <a:xfrm>
              <a:off x="1529103" y="3375875"/>
              <a:ext cx="8979264" cy="2946807"/>
              <a:chOff x="1529103" y="3375875"/>
              <a:chExt cx="9964024" cy="2946807"/>
            </a:xfrm>
          </p:grpSpPr>
          <p:sp>
            <p:nvSpPr>
              <p:cNvPr id="37" name="Lightning Bolt 36"/>
              <p:cNvSpPr/>
              <p:nvPr/>
            </p:nvSpPr>
            <p:spPr>
              <a:xfrm rot="21100929" flipH="1">
                <a:off x="10704294" y="3377283"/>
                <a:ext cx="788833" cy="2840978"/>
              </a:xfrm>
              <a:prstGeom prst="lightningBol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529103" y="3375875"/>
                <a:ext cx="9574162" cy="29468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31" name="Right Triangle 30"/>
            <p:cNvSpPr/>
            <p:nvPr/>
          </p:nvSpPr>
          <p:spPr>
            <a:xfrm flipH="1" flipV="1">
              <a:off x="769893" y="3375872"/>
              <a:ext cx="759207" cy="2946808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5504" y="6322684"/>
              <a:ext cx="1918065" cy="408623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dirty="0"/>
                <a:t>Juda – 2 stammen</a:t>
              </a:r>
              <a:endParaRPr lang="nl-NL" sz="1200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631110" y="886958"/>
            <a:ext cx="213340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Profeten die profeteerden: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Elia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/>
              <a:t>Elisa</a:t>
            </a:r>
            <a:endParaRPr lang="nl-N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Jona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Hosea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Amos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31110" y="3637505"/>
            <a:ext cx="213340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Profeten die profeteerden: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Jesaja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Micha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Nahum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Joël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Jeremia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Habakuk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Zefanja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Ezechiël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Daniël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Obadja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/>
          </a:p>
        </p:txBody>
      </p:sp>
      <p:sp>
        <p:nvSpPr>
          <p:cNvPr id="51" name="Right Arrow 50"/>
          <p:cNvSpPr/>
          <p:nvPr/>
        </p:nvSpPr>
        <p:spPr>
          <a:xfrm rot="4540037">
            <a:off x="4364033" y="4717128"/>
            <a:ext cx="3470808" cy="49985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sz="1600" dirty="0"/>
              <a:t>Daniël gaat mee</a:t>
            </a:r>
          </a:p>
        </p:txBody>
      </p:sp>
      <p:sp>
        <p:nvSpPr>
          <p:cNvPr id="50" name="Horizontal Scroll 49"/>
          <p:cNvSpPr/>
          <p:nvPr/>
        </p:nvSpPr>
        <p:spPr>
          <a:xfrm>
            <a:off x="5971032" y="618761"/>
            <a:ext cx="4901184" cy="174824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/>
              <a:t>Israël is verspreid </a:t>
            </a:r>
            <a:r>
              <a:rPr lang="nl-NL" sz="1050"/>
              <a:t>door veel landen </a:t>
            </a:r>
            <a:r>
              <a:rPr lang="nl-NL" sz="1050" dirty="0"/>
              <a:t>van deze </a:t>
            </a:r>
            <a:r>
              <a:rPr lang="nl-NL" sz="1050"/>
              <a:t>wereld.</a:t>
            </a:r>
            <a:endParaRPr lang="nl-NL" sz="1050" dirty="0"/>
          </a:p>
          <a:p>
            <a:pPr algn="ctr"/>
            <a:r>
              <a:rPr lang="nl-NL" sz="1050" dirty="0"/>
              <a:t>In de toekomst zal de HEERE hun zelf opzoeken en naar hen vragen (Ezechiël 20, 34, Jeremia 31 e.a.).</a:t>
            </a:r>
          </a:p>
          <a:p>
            <a:pPr algn="ctr"/>
            <a:endParaRPr lang="nl-NL" sz="1050" dirty="0"/>
          </a:p>
          <a:p>
            <a:pPr algn="ctr"/>
            <a:r>
              <a:rPr lang="nl-NL" sz="1050" dirty="0"/>
              <a:t>Dan zullen Israël en Juda weer “in Mijn hand één worden” (Ezechiël 37:19 e.v.)</a:t>
            </a:r>
          </a:p>
        </p:txBody>
      </p:sp>
      <p:sp>
        <p:nvSpPr>
          <p:cNvPr id="58" name="Right Arrow 57"/>
          <p:cNvSpPr/>
          <p:nvPr/>
        </p:nvSpPr>
        <p:spPr>
          <a:xfrm rot="4540037">
            <a:off x="6170290" y="4739513"/>
            <a:ext cx="3470808" cy="49985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sz="1400" dirty="0"/>
              <a:t>Ezechiël gaat mee</a:t>
            </a:r>
          </a:p>
        </p:txBody>
      </p:sp>
      <p:sp>
        <p:nvSpPr>
          <p:cNvPr id="66" name="Right Arrow 65"/>
          <p:cNvSpPr/>
          <p:nvPr/>
        </p:nvSpPr>
        <p:spPr>
          <a:xfrm rot="4540037">
            <a:off x="7937328" y="4738123"/>
            <a:ext cx="3470808" cy="49985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sz="1600" dirty="0"/>
              <a:t>Jeruzalem verwoest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12957" y="2531328"/>
            <a:ext cx="11262732" cy="1126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59" name="Group 58"/>
          <p:cNvGrpSpPr/>
          <p:nvPr/>
        </p:nvGrpSpPr>
        <p:grpSpPr>
          <a:xfrm>
            <a:off x="8239244" y="2977374"/>
            <a:ext cx="2089536" cy="1269610"/>
            <a:chOff x="315680" y="2977376"/>
            <a:chExt cx="2089536" cy="1269610"/>
          </a:xfrm>
        </p:grpSpPr>
        <p:sp>
          <p:nvSpPr>
            <p:cNvPr id="60" name="Oval 59"/>
            <p:cNvSpPr/>
            <p:nvPr/>
          </p:nvSpPr>
          <p:spPr>
            <a:xfrm>
              <a:off x="1237785" y="2977376"/>
              <a:ext cx="245327" cy="2341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15680" y="3531897"/>
              <a:ext cx="2089536" cy="715089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586</a:t>
              </a:r>
            </a:p>
            <a:p>
              <a:pPr algn="ctr"/>
              <a:r>
                <a:rPr lang="nl-NL" sz="1200" i="1" dirty="0"/>
                <a:t>Derde wegvoering naar Babel</a:t>
              </a:r>
            </a:p>
            <a:p>
              <a:pPr algn="ctr"/>
              <a:r>
                <a:rPr lang="nl-NL" sz="1200" i="1" dirty="0"/>
                <a:t>Koning Zedekia</a:t>
              </a:r>
            </a:p>
          </p:txBody>
        </p:sp>
        <p:cxnSp>
          <p:nvCxnSpPr>
            <p:cNvPr id="62" name="Straight Arrow Connector 61"/>
            <p:cNvCxnSpPr>
              <a:stCxn id="61" idx="0"/>
              <a:endCxn id="60" idx="4"/>
            </p:cNvCxnSpPr>
            <p:nvPr/>
          </p:nvCxnSpPr>
          <p:spPr>
            <a:xfrm flipV="1">
              <a:off x="1360448" y="3211552"/>
              <a:ext cx="1" cy="3203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6403325" y="2977374"/>
            <a:ext cx="2197941" cy="2085342"/>
            <a:chOff x="261477" y="2977376"/>
            <a:chExt cx="2197941" cy="2085342"/>
          </a:xfrm>
        </p:grpSpPr>
        <p:sp>
          <p:nvSpPr>
            <p:cNvPr id="53" name="Oval 52"/>
            <p:cNvSpPr/>
            <p:nvPr/>
          </p:nvSpPr>
          <p:spPr>
            <a:xfrm>
              <a:off x="1237785" y="2977376"/>
              <a:ext cx="245327" cy="2341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61477" y="4347629"/>
              <a:ext cx="2197941" cy="715089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597</a:t>
              </a:r>
            </a:p>
            <a:p>
              <a:pPr algn="ctr"/>
              <a:r>
                <a:rPr lang="nl-NL" sz="1200" i="1" dirty="0"/>
                <a:t>Tweede wegvoering naar Babel</a:t>
              </a:r>
            </a:p>
            <a:p>
              <a:pPr algn="ctr"/>
              <a:r>
                <a:rPr lang="nl-NL" sz="1200" i="1" dirty="0"/>
                <a:t>Koning </a:t>
              </a:r>
              <a:r>
                <a:rPr lang="nl-NL" sz="1200" i="1" dirty="0" err="1"/>
                <a:t>Jojakin</a:t>
              </a:r>
              <a:r>
                <a:rPr lang="nl-NL" sz="1200" i="1" dirty="0"/>
                <a:t> (of </a:t>
              </a:r>
              <a:r>
                <a:rPr lang="nl-NL" sz="1200" i="1" dirty="0" err="1"/>
                <a:t>Jojachin</a:t>
              </a:r>
              <a:r>
                <a:rPr lang="nl-NL" sz="1200" i="1" dirty="0"/>
                <a:t>)</a:t>
              </a:r>
            </a:p>
          </p:txBody>
        </p:sp>
        <p:cxnSp>
          <p:nvCxnSpPr>
            <p:cNvPr id="55" name="Straight Arrow Connector 54"/>
            <p:cNvCxnSpPr>
              <a:stCxn id="54" idx="0"/>
              <a:endCxn id="53" idx="4"/>
            </p:cNvCxnSpPr>
            <p:nvPr/>
          </p:nvCxnSpPr>
          <p:spPr>
            <a:xfrm flipV="1">
              <a:off x="1360448" y="3211552"/>
              <a:ext cx="1" cy="11360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588292" y="2977374"/>
            <a:ext cx="2096265" cy="1267297"/>
            <a:chOff x="312324" y="2977376"/>
            <a:chExt cx="2096265" cy="1267297"/>
          </a:xfrm>
        </p:grpSpPr>
        <p:sp>
          <p:nvSpPr>
            <p:cNvPr id="23" name="Oval 22"/>
            <p:cNvSpPr/>
            <p:nvPr/>
          </p:nvSpPr>
          <p:spPr>
            <a:xfrm>
              <a:off x="1237785" y="2977376"/>
              <a:ext cx="245327" cy="2341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2324" y="3529584"/>
              <a:ext cx="2096265" cy="715089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605</a:t>
              </a:r>
            </a:p>
            <a:p>
              <a:pPr algn="ctr"/>
              <a:r>
                <a:rPr lang="nl-NL" sz="1200" i="1" dirty="0"/>
                <a:t>Eerste wegvoering naar Babel</a:t>
              </a:r>
            </a:p>
            <a:p>
              <a:pPr algn="ctr"/>
              <a:r>
                <a:rPr lang="nl-NL" sz="1200" i="1" dirty="0"/>
                <a:t>Koning </a:t>
              </a:r>
              <a:r>
                <a:rPr lang="nl-NL" sz="1200" i="1" dirty="0" err="1"/>
                <a:t>Jojakim</a:t>
              </a:r>
              <a:endParaRPr lang="nl-NL" sz="1200" i="1" dirty="0"/>
            </a:p>
          </p:txBody>
        </p:sp>
        <p:cxnSp>
          <p:nvCxnSpPr>
            <p:cNvPr id="25" name="Straight Arrow Connector 24"/>
            <p:cNvCxnSpPr>
              <a:stCxn id="24" idx="0"/>
              <a:endCxn id="23" idx="4"/>
            </p:cNvCxnSpPr>
            <p:nvPr/>
          </p:nvCxnSpPr>
          <p:spPr>
            <a:xfrm flipH="1" flipV="1">
              <a:off x="1360449" y="3211552"/>
              <a:ext cx="8" cy="3180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517615" y="1809962"/>
            <a:ext cx="2174188" cy="1401592"/>
            <a:chOff x="273354" y="1809960"/>
            <a:chExt cx="2174188" cy="1401592"/>
          </a:xfrm>
        </p:grpSpPr>
        <p:sp>
          <p:nvSpPr>
            <p:cNvPr id="13" name="Oval 12"/>
            <p:cNvSpPr/>
            <p:nvPr/>
          </p:nvSpPr>
          <p:spPr>
            <a:xfrm>
              <a:off x="1237785" y="2977376"/>
              <a:ext cx="245327" cy="2341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3354" y="1809960"/>
              <a:ext cx="2174188" cy="715089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Ongeveer 721</a:t>
              </a:r>
            </a:p>
            <a:p>
              <a:pPr algn="ctr"/>
              <a:r>
                <a:rPr lang="nl-NL" sz="1200" dirty="0"/>
                <a:t>Israël weggevoerd naar Assyrië</a:t>
              </a:r>
            </a:p>
            <a:p>
              <a:pPr algn="ctr"/>
              <a:r>
                <a:rPr lang="nl-NL" sz="1100" i="1" dirty="0"/>
                <a:t>2 Koningen 17</a:t>
              </a:r>
            </a:p>
          </p:txBody>
        </p:sp>
        <p:cxnSp>
          <p:nvCxnSpPr>
            <p:cNvPr id="15" name="Straight Arrow Connector 14"/>
            <p:cNvCxnSpPr>
              <a:stCxn id="14" idx="2"/>
              <a:endCxn id="13" idx="0"/>
            </p:cNvCxnSpPr>
            <p:nvPr/>
          </p:nvCxnSpPr>
          <p:spPr>
            <a:xfrm>
              <a:off x="1360448" y="2525049"/>
              <a:ext cx="1" cy="4523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0693" y="2977376"/>
            <a:ext cx="1518413" cy="1599625"/>
            <a:chOff x="601243" y="2977376"/>
            <a:chExt cx="1518413" cy="1599625"/>
          </a:xfrm>
        </p:grpSpPr>
        <p:sp>
          <p:nvSpPr>
            <p:cNvPr id="5" name="Oval 4"/>
            <p:cNvSpPr/>
            <p:nvPr/>
          </p:nvSpPr>
          <p:spPr>
            <a:xfrm>
              <a:off x="1237785" y="2977376"/>
              <a:ext cx="245327" cy="2341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1243" y="3657600"/>
              <a:ext cx="1518413" cy="91940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931</a:t>
              </a:r>
            </a:p>
            <a:p>
              <a:pPr algn="ctr"/>
              <a:r>
                <a:rPr lang="nl-NL" sz="1200" dirty="0"/>
                <a:t>Splitsing van het rijk</a:t>
              </a:r>
            </a:p>
            <a:p>
              <a:pPr algn="ctr"/>
              <a:r>
                <a:rPr lang="nl-NL" sz="1200" i="1" dirty="0"/>
                <a:t>Jerobeam - Israël</a:t>
              </a:r>
            </a:p>
            <a:p>
              <a:pPr algn="ctr"/>
              <a:r>
                <a:rPr lang="nl-NL" sz="1200" i="1" dirty="0" err="1"/>
                <a:t>Rehabeam</a:t>
              </a:r>
              <a:r>
                <a:rPr lang="nl-NL" sz="1200" i="1" dirty="0"/>
                <a:t> - Juda</a:t>
              </a:r>
            </a:p>
          </p:txBody>
        </p:sp>
        <p:cxnSp>
          <p:nvCxnSpPr>
            <p:cNvPr id="10" name="Straight Arrow Connector 9"/>
            <p:cNvCxnSpPr>
              <a:stCxn id="6" idx="0"/>
              <a:endCxn id="5" idx="4"/>
            </p:cNvCxnSpPr>
            <p:nvPr/>
          </p:nvCxnSpPr>
          <p:spPr>
            <a:xfrm flipH="1" flipV="1">
              <a:off x="1360449" y="3211552"/>
              <a:ext cx="1" cy="4460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8264894" y="6639155"/>
            <a:ext cx="39228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i="1" dirty="0">
                <a:hlinkClick r:id="rId3"/>
              </a:rPr>
              <a:t>www.debijbelvoorjou.nl</a:t>
            </a:r>
            <a:r>
              <a:rPr lang="nl-NL" sz="900" i="1" dirty="0"/>
              <a:t> – Wessel Kranenborg - Alle genoemde jaartallen zijn v.C.</a:t>
            </a:r>
          </a:p>
        </p:txBody>
      </p:sp>
    </p:spTree>
    <p:extLst>
      <p:ext uri="{BB962C8B-B14F-4D97-AF65-F5344CB8AC3E}">
        <p14:creationId xmlns:p14="http://schemas.microsoft.com/office/powerpoint/2010/main" val="1128455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5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53" presetClass="entr" presetSubtype="52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2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0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8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3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6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3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53" presetClass="entr" presetSubtype="52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3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3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3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3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1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3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3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3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3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3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9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3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3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3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3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3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7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3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3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3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3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3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15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35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35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35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35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35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23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35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35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35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35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35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31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35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35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35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35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35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39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35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500" fill="hold"/>
                                            <p:tgtEl>
                                              <p:spTgt spid="35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3" dur="500"/>
                                            <p:tgtEl>
                                              <p:spTgt spid="35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4" dur="500" fill="hold"/>
                                            <p:tgtEl>
                                              <p:spTgt spid="35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35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47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9" dur="500" fill="hold"/>
                                            <p:tgtEl>
                                              <p:spTgt spid="35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35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1" dur="500"/>
                                            <p:tgtEl>
                                              <p:spTgt spid="35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2" dur="500" fill="hold"/>
                                            <p:tgtEl>
                                              <p:spTgt spid="35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3" dur="500" fill="hold"/>
                                            <p:tgtEl>
                                              <p:spTgt spid="35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55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10" end="1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7" dur="500" fill="hold"/>
                                            <p:tgtEl>
                                              <p:spTgt spid="35">
                                                <p:txEl>
                                                  <p:pRg st="10" end="1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8" dur="500" fill="hold"/>
                                            <p:tgtEl>
                                              <p:spTgt spid="35">
                                                <p:txEl>
                                                  <p:pRg st="10" end="1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9" dur="500"/>
                                            <p:tgtEl>
                                              <p:spTgt spid="35">
                                                <p:txEl>
                                                  <p:pRg st="10" end="1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35">
                                                <p:txEl>
                                                  <p:pRg st="10" end="1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35">
                                                <p:txEl>
                                                  <p:pRg st="10" end="1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2" fill="hold">
                          <p:stCondLst>
                            <p:cond delay="indefinite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6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1" fill="hold">
                          <p:stCondLst>
                            <p:cond delay="indefinite"/>
                          </p:stCondLst>
                          <p:childTnLst>
                            <p:par>
                              <p:cTn id="1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3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5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6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7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8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9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0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1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82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83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84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85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86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87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88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9" fill="hold">
                          <p:stCondLst>
                            <p:cond delay="indefinite"/>
                          </p:stCondLst>
                          <p:childTnLst>
                            <p:par>
                              <p:cTn id="1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3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8" fill="hold">
                          <p:stCondLst>
                            <p:cond delay="indefinite"/>
                          </p:stCondLst>
                          <p:childTnLst>
                            <p:par>
                              <p:cTn id="1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2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6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7" fill="hold">
                          <p:stCondLst>
                            <p:cond delay="indefinite"/>
                          </p:stCondLst>
                          <p:childTnLst>
                            <p:par>
                              <p:cTn id="2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1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 animBg="1"/>
          <p:bldP spid="34" grpId="0" uiExpand="1" build="p"/>
          <p:bldP spid="35" grpId="0" uiExpand="1" build="p"/>
          <p:bldP spid="51" grpId="0" animBg="1"/>
          <p:bldP spid="50" grpId="0" animBg="1"/>
          <p:bldP spid="58" grpId="0" animBg="1"/>
          <p:bldP spid="66" grpId="0" animBg="1"/>
          <p:bldP spid="4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5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53" presetClass="entr" presetSubtype="52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2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0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8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3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6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3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53" presetClass="entr" presetSubtype="52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3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3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3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3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3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1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3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3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3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3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3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9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3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3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3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3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3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7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3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3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3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3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3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15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35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35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35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35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35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23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35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35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35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35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35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31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35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35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35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35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35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39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35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500" fill="hold"/>
                                            <p:tgtEl>
                                              <p:spTgt spid="35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3" dur="500"/>
                                            <p:tgtEl>
                                              <p:spTgt spid="35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4" dur="500" fill="hold"/>
                                            <p:tgtEl>
                                              <p:spTgt spid="35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35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47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9" dur="500" fill="hold"/>
                                            <p:tgtEl>
                                              <p:spTgt spid="35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35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1" dur="500"/>
                                            <p:tgtEl>
                                              <p:spTgt spid="35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2" dur="500" fill="hold"/>
                                            <p:tgtEl>
                                              <p:spTgt spid="35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3" dur="500" fill="hold"/>
                                            <p:tgtEl>
                                              <p:spTgt spid="35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155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>
                                                <p:txEl>
                                                  <p:pRg st="10" end="1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7" dur="500" fill="hold"/>
                                            <p:tgtEl>
                                              <p:spTgt spid="35">
                                                <p:txEl>
                                                  <p:pRg st="10" end="1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8" dur="500" fill="hold"/>
                                            <p:tgtEl>
                                              <p:spTgt spid="35">
                                                <p:txEl>
                                                  <p:pRg st="10" end="1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9" dur="500"/>
                                            <p:tgtEl>
                                              <p:spTgt spid="35">
                                                <p:txEl>
                                                  <p:pRg st="10" end="1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35">
                                                <p:txEl>
                                                  <p:pRg st="10" end="1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35">
                                                <p:txEl>
                                                  <p:pRg st="10" end="1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2" fill="hold">
                          <p:stCondLst>
                            <p:cond delay="indefinite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6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8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1" fill="hold">
                          <p:stCondLst>
                            <p:cond delay="indefinite"/>
                          </p:stCondLst>
                          <p:childTnLst>
                            <p:par>
                              <p:cTn id="1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3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5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6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7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8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9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0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1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82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83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84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85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86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87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88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9" fill="hold">
                          <p:stCondLst>
                            <p:cond delay="indefinite"/>
                          </p:stCondLst>
                          <p:childTnLst>
                            <p:par>
                              <p:cTn id="1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3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8" fill="hold">
                          <p:stCondLst>
                            <p:cond delay="indefinite"/>
                          </p:stCondLst>
                          <p:childTnLst>
                            <p:par>
                              <p:cTn id="1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2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6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7" fill="hold">
                          <p:stCondLst>
                            <p:cond delay="indefinite"/>
                          </p:stCondLst>
                          <p:childTnLst>
                            <p:par>
                              <p:cTn id="2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1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9" grpId="0" animBg="1"/>
          <p:bldP spid="34" grpId="0" uiExpand="1" build="p"/>
          <p:bldP spid="35" grpId="0" uiExpand="1" build="p"/>
          <p:bldP spid="51" grpId="0" animBg="1"/>
          <p:bldP spid="50" grpId="0" animBg="1"/>
          <p:bldP spid="58" grpId="0" animBg="1"/>
          <p:bldP spid="66" grpId="0" animBg="1"/>
          <p:bldP spid="4" grpId="0" animBg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166264" y="934426"/>
            <a:ext cx="5984429" cy="3172125"/>
            <a:chOff x="5166264" y="934426"/>
            <a:chExt cx="5984429" cy="3172125"/>
          </a:xfrm>
        </p:grpSpPr>
        <p:grpSp>
          <p:nvGrpSpPr>
            <p:cNvPr id="93" name="Group 92"/>
            <p:cNvGrpSpPr/>
            <p:nvPr/>
          </p:nvGrpSpPr>
          <p:grpSpPr>
            <a:xfrm>
              <a:off x="5166264" y="934426"/>
              <a:ext cx="5984429" cy="2946808"/>
              <a:chOff x="5166265" y="934426"/>
              <a:chExt cx="5156722" cy="2946808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770439" y="934427"/>
                <a:ext cx="4552548" cy="29468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1" name="Right Triangle 30"/>
              <p:cNvSpPr/>
              <p:nvPr/>
            </p:nvSpPr>
            <p:spPr>
              <a:xfrm flipH="1">
                <a:off x="5166265" y="934426"/>
                <a:ext cx="604379" cy="2946808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5544331" y="3697928"/>
              <a:ext cx="648220" cy="408623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dirty="0"/>
                <a:t>Juda</a:t>
              </a:r>
              <a:endParaRPr lang="nl-NL" sz="1200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8264894" y="6639155"/>
            <a:ext cx="39228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i="1" dirty="0">
                <a:hlinkClick r:id="rId3"/>
              </a:rPr>
              <a:t>www.debijbelvoorjou.nl</a:t>
            </a:r>
            <a:r>
              <a:rPr lang="nl-NL" sz="900" i="1" dirty="0"/>
              <a:t> – Wessel Kranenborg - Alle genoemde jaartallen zijn v.C.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12957" y="89880"/>
            <a:ext cx="11262732" cy="1126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47" name="Group 46"/>
          <p:cNvGrpSpPr/>
          <p:nvPr/>
        </p:nvGrpSpPr>
        <p:grpSpPr>
          <a:xfrm>
            <a:off x="1332997" y="535926"/>
            <a:ext cx="1157518" cy="1191002"/>
            <a:chOff x="781701" y="2977376"/>
            <a:chExt cx="1157518" cy="1191002"/>
          </a:xfrm>
        </p:grpSpPr>
        <p:sp>
          <p:nvSpPr>
            <p:cNvPr id="48" name="Oval 47"/>
            <p:cNvSpPr/>
            <p:nvPr/>
          </p:nvSpPr>
          <p:spPr>
            <a:xfrm>
              <a:off x="1237785" y="2977376"/>
              <a:ext cx="245327" cy="2341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81701" y="3657600"/>
              <a:ext cx="1157518" cy="51077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605</a:t>
              </a:r>
            </a:p>
            <a:p>
              <a:pPr algn="ctr"/>
              <a:r>
                <a:rPr lang="nl-NL" sz="1200" i="1" dirty="0"/>
                <a:t>Dani</a:t>
              </a:r>
              <a:r>
                <a:rPr lang="nl-NL" sz="1200" dirty="0"/>
                <a:t>ë</a:t>
              </a:r>
              <a:r>
                <a:rPr lang="nl-NL" sz="1200" i="1" dirty="0"/>
                <a:t>l in Babel</a:t>
              </a:r>
            </a:p>
          </p:txBody>
        </p:sp>
        <p:cxnSp>
          <p:nvCxnSpPr>
            <p:cNvPr id="57" name="Straight Arrow Connector 56"/>
            <p:cNvCxnSpPr>
              <a:stCxn id="56" idx="0"/>
              <a:endCxn id="48" idx="4"/>
            </p:cNvCxnSpPr>
            <p:nvPr/>
          </p:nvCxnSpPr>
          <p:spPr>
            <a:xfrm flipH="1" flipV="1">
              <a:off x="1360449" y="3211552"/>
              <a:ext cx="11" cy="4460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0" name="Right Arrow 79"/>
          <p:cNvSpPr/>
          <p:nvPr/>
        </p:nvSpPr>
        <p:spPr>
          <a:xfrm rot="17028022">
            <a:off x="6922415" y="2184884"/>
            <a:ext cx="3586067" cy="486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Ezra keert terug</a:t>
            </a:r>
          </a:p>
        </p:txBody>
      </p:sp>
      <p:sp>
        <p:nvSpPr>
          <p:cNvPr id="81" name="Right Arrow 80"/>
          <p:cNvSpPr/>
          <p:nvPr/>
        </p:nvSpPr>
        <p:spPr>
          <a:xfrm rot="17028022">
            <a:off x="8314842" y="2189183"/>
            <a:ext cx="3586067" cy="486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/>
              <a:t>Nehemia keert terug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10355881" y="532846"/>
            <a:ext cx="1464965" cy="2056570"/>
            <a:chOff x="622310" y="2977376"/>
            <a:chExt cx="1464965" cy="2056570"/>
          </a:xfrm>
        </p:grpSpPr>
        <p:sp>
          <p:nvSpPr>
            <p:cNvPr id="83" name="Oval 82"/>
            <p:cNvSpPr/>
            <p:nvPr/>
          </p:nvSpPr>
          <p:spPr>
            <a:xfrm>
              <a:off x="1237785" y="2977376"/>
              <a:ext cx="245327" cy="2341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22310" y="4523168"/>
              <a:ext cx="1464965" cy="51077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450-425 </a:t>
              </a:r>
            </a:p>
            <a:p>
              <a:pPr algn="ctr"/>
              <a:r>
                <a:rPr lang="nl-NL" sz="1200" i="1" dirty="0"/>
                <a:t>Maleachi profeteert</a:t>
              </a:r>
            </a:p>
          </p:txBody>
        </p:sp>
        <p:cxnSp>
          <p:nvCxnSpPr>
            <p:cNvPr id="85" name="Straight Arrow Connector 84"/>
            <p:cNvCxnSpPr>
              <a:stCxn id="84" idx="0"/>
              <a:endCxn id="83" idx="4"/>
            </p:cNvCxnSpPr>
            <p:nvPr/>
          </p:nvCxnSpPr>
          <p:spPr>
            <a:xfrm flipV="1">
              <a:off x="1354793" y="3211552"/>
              <a:ext cx="5656" cy="13116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9777903" y="535926"/>
            <a:ext cx="1523422" cy="1395313"/>
            <a:chOff x="598751" y="2977376"/>
            <a:chExt cx="1523422" cy="1395313"/>
          </a:xfrm>
        </p:grpSpPr>
        <p:sp>
          <p:nvSpPr>
            <p:cNvPr id="64" name="Oval 63"/>
            <p:cNvSpPr/>
            <p:nvPr/>
          </p:nvSpPr>
          <p:spPr>
            <a:xfrm>
              <a:off x="1237785" y="2977376"/>
              <a:ext cx="245327" cy="2341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98751" y="3657600"/>
              <a:ext cx="1523422" cy="715089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445 </a:t>
              </a:r>
            </a:p>
            <a:p>
              <a:pPr algn="ctr"/>
              <a:r>
                <a:rPr lang="nl-NL" sz="1200" i="1" dirty="0"/>
                <a:t>Nehemia keert terug</a:t>
              </a:r>
            </a:p>
            <a:p>
              <a:pPr algn="ctr"/>
              <a:r>
                <a:rPr lang="nl-NL" sz="1200" i="1" dirty="0"/>
                <a:t>Bouw van Jeruzalem</a:t>
              </a:r>
            </a:p>
          </p:txBody>
        </p:sp>
        <p:cxnSp>
          <p:nvCxnSpPr>
            <p:cNvPr id="67" name="Straight Arrow Connector 66"/>
            <p:cNvCxnSpPr>
              <a:stCxn id="65" idx="0"/>
              <a:endCxn id="64" idx="4"/>
            </p:cNvCxnSpPr>
            <p:nvPr/>
          </p:nvCxnSpPr>
          <p:spPr>
            <a:xfrm flipH="1" flipV="1">
              <a:off x="1360449" y="3211552"/>
              <a:ext cx="13" cy="4460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8531067" y="532846"/>
            <a:ext cx="1218725" cy="1191002"/>
            <a:chOff x="751101" y="2977376"/>
            <a:chExt cx="1218725" cy="1191002"/>
          </a:xfrm>
        </p:grpSpPr>
        <p:sp>
          <p:nvSpPr>
            <p:cNvPr id="77" name="Oval 76"/>
            <p:cNvSpPr/>
            <p:nvPr/>
          </p:nvSpPr>
          <p:spPr>
            <a:xfrm>
              <a:off x="1237785" y="2977376"/>
              <a:ext cx="245327" cy="2341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51101" y="3657600"/>
              <a:ext cx="1218725" cy="51077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458 </a:t>
              </a:r>
            </a:p>
            <a:p>
              <a:pPr algn="ctr"/>
              <a:r>
                <a:rPr lang="nl-NL" sz="1200" i="1" dirty="0"/>
                <a:t>Ezra keert terug</a:t>
              </a:r>
            </a:p>
          </p:txBody>
        </p:sp>
        <p:cxnSp>
          <p:nvCxnSpPr>
            <p:cNvPr id="79" name="Straight Arrow Connector 78"/>
            <p:cNvCxnSpPr>
              <a:stCxn id="78" idx="0"/>
              <a:endCxn id="77" idx="4"/>
            </p:cNvCxnSpPr>
            <p:nvPr/>
          </p:nvCxnSpPr>
          <p:spPr>
            <a:xfrm flipH="1" flipV="1">
              <a:off x="1360449" y="3211552"/>
              <a:ext cx="15" cy="4460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5593217" y="535926"/>
            <a:ext cx="2121336" cy="2698053"/>
            <a:chOff x="299784" y="2977376"/>
            <a:chExt cx="2121336" cy="2698053"/>
          </a:xfrm>
        </p:grpSpPr>
        <p:sp>
          <p:nvSpPr>
            <p:cNvPr id="53" name="Oval 52"/>
            <p:cNvSpPr/>
            <p:nvPr/>
          </p:nvSpPr>
          <p:spPr>
            <a:xfrm>
              <a:off x="1237785" y="2977376"/>
              <a:ext cx="245327" cy="2341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99784" y="5164651"/>
              <a:ext cx="2121336" cy="51077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520</a:t>
              </a:r>
            </a:p>
            <a:p>
              <a:pPr algn="ctr"/>
              <a:r>
                <a:rPr lang="nl-NL" sz="1200" i="1" dirty="0" err="1"/>
                <a:t>Haggaï</a:t>
              </a:r>
              <a:r>
                <a:rPr lang="nl-NL" sz="1200" i="1" dirty="0"/>
                <a:t> en Zacharia profeteren</a:t>
              </a:r>
            </a:p>
          </p:txBody>
        </p:sp>
        <p:cxnSp>
          <p:nvCxnSpPr>
            <p:cNvPr id="55" name="Straight Arrow Connector 54"/>
            <p:cNvCxnSpPr>
              <a:stCxn id="54" idx="0"/>
              <a:endCxn id="53" idx="4"/>
            </p:cNvCxnSpPr>
            <p:nvPr/>
          </p:nvCxnSpPr>
          <p:spPr>
            <a:xfrm flipH="1" flipV="1">
              <a:off x="1360449" y="3211552"/>
              <a:ext cx="3" cy="19530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29" name="Group 1028"/>
          <p:cNvGrpSpPr/>
          <p:nvPr/>
        </p:nvGrpSpPr>
        <p:grpSpPr>
          <a:xfrm>
            <a:off x="1036577" y="4359193"/>
            <a:ext cx="3187950" cy="2353921"/>
            <a:chOff x="1036577" y="4359193"/>
            <a:chExt cx="3187950" cy="2353921"/>
          </a:xfrm>
        </p:grpSpPr>
        <p:grpSp>
          <p:nvGrpSpPr>
            <p:cNvPr id="1024" name="Group 1023"/>
            <p:cNvGrpSpPr/>
            <p:nvPr/>
          </p:nvGrpSpPr>
          <p:grpSpPr>
            <a:xfrm>
              <a:off x="1036577" y="4359193"/>
              <a:ext cx="3187950" cy="2353921"/>
              <a:chOff x="1036577" y="4359193"/>
              <a:chExt cx="3187950" cy="2353921"/>
            </a:xfrm>
          </p:grpSpPr>
          <p:sp>
            <p:nvSpPr>
              <p:cNvPr id="45" name="Lightning Bolt 44"/>
              <p:cNvSpPr/>
              <p:nvPr/>
            </p:nvSpPr>
            <p:spPr>
              <a:xfrm rot="10300929" flipH="1">
                <a:off x="1556318" y="4426640"/>
                <a:ext cx="703498" cy="1834936"/>
              </a:xfrm>
              <a:prstGeom prst="lightningBol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10800000">
                <a:off x="1904004" y="4359193"/>
                <a:ext cx="2320523" cy="190328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b="1" u="sng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036577" y="6100180"/>
                <a:ext cx="1115931" cy="612934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nl-NL" dirty="0"/>
                  <a:t>Babel</a:t>
                </a:r>
              </a:p>
              <a:p>
                <a:pPr algn="ctr"/>
                <a:r>
                  <a:rPr lang="nl-NL" sz="1200" i="1" dirty="0"/>
                  <a:t>Gouden hoofd</a:t>
                </a:r>
              </a:p>
            </p:txBody>
          </p:sp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2542606" y="4371117"/>
              <a:ext cx="1371791" cy="197195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4018873" y="4001462"/>
            <a:ext cx="7779400" cy="2753109"/>
            <a:chOff x="4018873" y="4001462"/>
            <a:chExt cx="7779400" cy="2753109"/>
          </a:xfrm>
        </p:grpSpPr>
        <p:grpSp>
          <p:nvGrpSpPr>
            <p:cNvPr id="1025" name="Group 1024"/>
            <p:cNvGrpSpPr/>
            <p:nvPr/>
          </p:nvGrpSpPr>
          <p:grpSpPr>
            <a:xfrm>
              <a:off x="4018873" y="4359187"/>
              <a:ext cx="7779400" cy="2353927"/>
              <a:chOff x="4018873" y="4359187"/>
              <a:chExt cx="7779400" cy="2353927"/>
            </a:xfrm>
          </p:grpSpPr>
          <p:sp>
            <p:nvSpPr>
              <p:cNvPr id="86" name="Rectangle 85"/>
              <p:cNvSpPr/>
              <p:nvPr/>
            </p:nvSpPr>
            <p:spPr>
              <a:xfrm rot="10800000">
                <a:off x="4204424" y="4359187"/>
                <a:ext cx="7593849" cy="190328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b="1" u="sng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4018873" y="6100180"/>
                <a:ext cx="1705793" cy="612934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nl-NL" dirty="0" err="1">
                    <a:solidFill>
                      <a:schemeClr val="tx1"/>
                    </a:solidFill>
                  </a:rPr>
                  <a:t>Medo</a:t>
                </a:r>
                <a:r>
                  <a:rPr lang="nl-NL" dirty="0">
                    <a:solidFill>
                      <a:schemeClr val="tx1"/>
                    </a:solidFill>
                  </a:rPr>
                  <a:t> Perzië</a:t>
                </a:r>
              </a:p>
              <a:p>
                <a:pPr algn="ctr"/>
                <a:r>
                  <a:rPr lang="nl-NL" sz="1200" i="1" dirty="0">
                    <a:solidFill>
                      <a:schemeClr val="tx1"/>
                    </a:solidFill>
                  </a:rPr>
                  <a:t>Zilveren borst en armen</a:t>
                </a:r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5752507" y="4787384"/>
              <a:ext cx="2753109" cy="1181265"/>
            </a:xfrm>
            <a:prstGeom prst="rect">
              <a:avLst/>
            </a:prstGeom>
          </p:spPr>
        </p:pic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3236749" y="2562985"/>
            <a:ext cx="2781688" cy="565864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6835" y="-2955"/>
            <a:ext cx="2148644" cy="6858000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3053352" y="532846"/>
            <a:ext cx="2322249" cy="4064438"/>
            <a:chOff x="192325" y="-461341"/>
            <a:chExt cx="2322249" cy="4064438"/>
          </a:xfrm>
        </p:grpSpPr>
        <p:sp>
          <p:nvSpPr>
            <p:cNvPr id="69" name="Oval 68"/>
            <p:cNvSpPr/>
            <p:nvPr/>
          </p:nvSpPr>
          <p:spPr>
            <a:xfrm>
              <a:off x="1236321" y="-461341"/>
              <a:ext cx="245327" cy="2341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92325" y="2888008"/>
              <a:ext cx="2322249" cy="715089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539</a:t>
              </a:r>
            </a:p>
            <a:p>
              <a:pPr algn="ctr"/>
              <a:r>
                <a:rPr lang="nl-NL" sz="1200" i="1" dirty="0"/>
                <a:t>Babel wordt veroverd door Perzië</a:t>
              </a:r>
            </a:p>
            <a:p>
              <a:pPr algn="ctr"/>
              <a:r>
                <a:rPr lang="nl-NL" sz="1200" i="1" dirty="0"/>
                <a:t>Koning </a:t>
              </a:r>
              <a:r>
                <a:rPr lang="nl-NL" sz="1200" i="1" dirty="0" err="1"/>
                <a:t>Kores</a:t>
              </a:r>
              <a:r>
                <a:rPr lang="nl-NL" sz="1200" i="1" dirty="0"/>
                <a:t> regeert</a:t>
              </a:r>
            </a:p>
          </p:txBody>
        </p:sp>
        <p:cxnSp>
          <p:nvCxnSpPr>
            <p:cNvPr id="71" name="Straight Arrow Connector 70"/>
            <p:cNvCxnSpPr>
              <a:stCxn id="70" idx="0"/>
              <a:endCxn id="69" idx="4"/>
            </p:cNvCxnSpPr>
            <p:nvPr/>
          </p:nvCxnSpPr>
          <p:spPr>
            <a:xfrm flipV="1">
              <a:off x="1353450" y="-227165"/>
              <a:ext cx="5535" cy="31151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" name="Right Arrow 8"/>
          <p:cNvSpPr/>
          <p:nvPr/>
        </p:nvSpPr>
        <p:spPr>
          <a:xfrm rot="17028022">
            <a:off x="3647001" y="2150086"/>
            <a:ext cx="3514402" cy="486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dirty="0"/>
              <a:t>Terugkeer onder </a:t>
            </a:r>
            <a:r>
              <a:rPr lang="nl-NL" sz="1400" dirty="0" err="1"/>
              <a:t>Zerubbabel</a:t>
            </a:r>
            <a:endParaRPr lang="nl-NL" sz="1400" dirty="0"/>
          </a:p>
        </p:txBody>
      </p:sp>
      <p:grpSp>
        <p:nvGrpSpPr>
          <p:cNvPr id="72" name="Group 71"/>
          <p:cNvGrpSpPr/>
          <p:nvPr/>
        </p:nvGrpSpPr>
        <p:grpSpPr>
          <a:xfrm>
            <a:off x="5063659" y="535926"/>
            <a:ext cx="1413585" cy="1395313"/>
            <a:chOff x="653669" y="2977376"/>
            <a:chExt cx="1413585" cy="1395313"/>
          </a:xfrm>
        </p:grpSpPr>
        <p:sp>
          <p:nvSpPr>
            <p:cNvPr id="73" name="Oval 72"/>
            <p:cNvSpPr/>
            <p:nvPr/>
          </p:nvSpPr>
          <p:spPr>
            <a:xfrm>
              <a:off x="1237785" y="2977376"/>
              <a:ext cx="245327" cy="2341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53669" y="3657600"/>
              <a:ext cx="1413585" cy="715089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sz="1200"/>
                <a:t>538 - 536</a:t>
              </a:r>
              <a:endParaRPr lang="nl-NL" sz="1200" dirty="0"/>
            </a:p>
            <a:p>
              <a:pPr algn="ctr"/>
              <a:r>
                <a:rPr lang="nl-NL" sz="1200" i="1" dirty="0"/>
                <a:t>Terugkeer</a:t>
              </a:r>
            </a:p>
            <a:p>
              <a:pPr algn="ctr"/>
              <a:r>
                <a:rPr lang="nl-NL" sz="1200" i="1" dirty="0"/>
                <a:t>Begin tempelbouw</a:t>
              </a:r>
            </a:p>
          </p:txBody>
        </p:sp>
        <p:cxnSp>
          <p:nvCxnSpPr>
            <p:cNvPr id="75" name="Straight Arrow Connector 74"/>
            <p:cNvCxnSpPr>
              <a:stCxn id="74" idx="0"/>
              <a:endCxn id="73" idx="4"/>
            </p:cNvCxnSpPr>
            <p:nvPr/>
          </p:nvCxnSpPr>
          <p:spPr>
            <a:xfrm flipH="1" flipV="1">
              <a:off x="1360449" y="3211552"/>
              <a:ext cx="13" cy="4460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6754376" y="530966"/>
            <a:ext cx="1604808" cy="1497127"/>
            <a:chOff x="558050" y="2977376"/>
            <a:chExt cx="1604808" cy="1497127"/>
          </a:xfrm>
        </p:grpSpPr>
        <p:sp>
          <p:nvSpPr>
            <p:cNvPr id="100" name="Oval 99"/>
            <p:cNvSpPr/>
            <p:nvPr/>
          </p:nvSpPr>
          <p:spPr>
            <a:xfrm>
              <a:off x="1237785" y="2977376"/>
              <a:ext cx="245327" cy="2341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58050" y="3759414"/>
              <a:ext cx="1604808" cy="715089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485 - 464</a:t>
              </a:r>
            </a:p>
            <a:p>
              <a:pPr algn="ctr"/>
              <a:r>
                <a:rPr lang="nl-NL" sz="1200" i="1" dirty="0" err="1"/>
                <a:t>Ahasveros</a:t>
              </a:r>
              <a:r>
                <a:rPr lang="nl-NL" sz="1200" i="1" dirty="0"/>
                <a:t> koning</a:t>
              </a:r>
            </a:p>
            <a:p>
              <a:pPr algn="ctr"/>
              <a:r>
                <a:rPr lang="nl-NL" sz="1200" i="1" dirty="0"/>
                <a:t>Esther wordt koningin</a:t>
              </a:r>
            </a:p>
          </p:txBody>
        </p:sp>
        <p:cxnSp>
          <p:nvCxnSpPr>
            <p:cNvPr id="102" name="Straight Arrow Connector 101"/>
            <p:cNvCxnSpPr>
              <a:stCxn id="101" idx="0"/>
              <a:endCxn id="100" idx="4"/>
            </p:cNvCxnSpPr>
            <p:nvPr/>
          </p:nvCxnSpPr>
          <p:spPr>
            <a:xfrm flipH="1" flipV="1">
              <a:off x="1360449" y="3211552"/>
              <a:ext cx="5" cy="5478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4095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15091 -0.14028 C 0.18229 -0.17176 0.22916 -0.18866 0.27903 -0.18866 C 0.33528 -0.18866 0.38047 -0.17176 0.41185 -0.14028 L 0.56289 2.96296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38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289 2.96296E-6 L 0.56289 0.257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89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789 -0.0037 L 4.16667E-7 -1.11111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8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http://media.freebibleimages.org/stories/FB_Rehoboam_Jeroboam/overview_images/024-rehoboam-jeroboam.jpg?143694832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475" y="0"/>
            <a:ext cx="9653049" cy="723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01319" y="6390528"/>
            <a:ext cx="1738105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nl-NL" sz="2800" dirty="0" err="1"/>
              <a:t>Rehabeam</a:t>
            </a:r>
            <a:endParaRPr lang="nl-NL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201318" y="3021257"/>
            <a:ext cx="1610377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nl-NL" sz="2800" dirty="0"/>
              <a:t>Jerobeam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77377" y="0"/>
            <a:ext cx="341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i="1" dirty="0"/>
              <a:t>Afbeelding gebruikt van: </a:t>
            </a:r>
            <a:r>
              <a:rPr lang="nl-NL" sz="1200" i="1" dirty="0">
                <a:hlinkClick r:id="rId3"/>
              </a:rPr>
              <a:t>www.freebibleimages.org</a:t>
            </a:r>
            <a:endParaRPr lang="nl-NL" sz="1200" i="1" dirty="0"/>
          </a:p>
        </p:txBody>
      </p:sp>
    </p:spTree>
    <p:extLst>
      <p:ext uri="{BB962C8B-B14F-4D97-AF65-F5344CB8AC3E}">
        <p14:creationId xmlns:p14="http://schemas.microsoft.com/office/powerpoint/2010/main" val="75622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ight Arrow 48"/>
          <p:cNvSpPr/>
          <p:nvPr/>
        </p:nvSpPr>
        <p:spPr>
          <a:xfrm rot="17309505">
            <a:off x="3488412" y="1237036"/>
            <a:ext cx="3016243" cy="49985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7" name="Group 66"/>
          <p:cNvGrpSpPr/>
          <p:nvPr/>
        </p:nvGrpSpPr>
        <p:grpSpPr>
          <a:xfrm>
            <a:off x="548270" y="79139"/>
            <a:ext cx="4815645" cy="2743344"/>
            <a:chOff x="548270" y="69712"/>
            <a:chExt cx="4815645" cy="2743344"/>
          </a:xfrm>
        </p:grpSpPr>
        <p:sp>
          <p:nvSpPr>
            <p:cNvPr id="43" name="Right Triangle 42"/>
            <p:cNvSpPr/>
            <p:nvPr/>
          </p:nvSpPr>
          <p:spPr>
            <a:xfrm flipV="1">
              <a:off x="4604708" y="478333"/>
              <a:ext cx="759207" cy="2334721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ight Triangle 29"/>
            <p:cNvSpPr/>
            <p:nvPr/>
          </p:nvSpPr>
          <p:spPr>
            <a:xfrm flipH="1">
              <a:off x="769895" y="478335"/>
              <a:ext cx="759207" cy="2334721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529103" y="478335"/>
              <a:ext cx="3075606" cy="23347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8270" y="69712"/>
              <a:ext cx="2092535" cy="408623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dirty="0"/>
                <a:t>Israël – 10 stammen</a:t>
              </a:r>
              <a:endParaRPr lang="nl-NL" sz="1200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35504" y="3375872"/>
            <a:ext cx="9872863" cy="3355435"/>
            <a:chOff x="635504" y="3375872"/>
            <a:chExt cx="9872863" cy="3355435"/>
          </a:xfrm>
        </p:grpSpPr>
        <p:grpSp>
          <p:nvGrpSpPr>
            <p:cNvPr id="38" name="Group 37"/>
            <p:cNvGrpSpPr/>
            <p:nvPr/>
          </p:nvGrpSpPr>
          <p:grpSpPr>
            <a:xfrm>
              <a:off x="1529103" y="3375875"/>
              <a:ext cx="8979264" cy="2946807"/>
              <a:chOff x="1529103" y="3375875"/>
              <a:chExt cx="9964024" cy="2946807"/>
            </a:xfrm>
          </p:grpSpPr>
          <p:sp>
            <p:nvSpPr>
              <p:cNvPr id="37" name="Lightning Bolt 36"/>
              <p:cNvSpPr/>
              <p:nvPr/>
            </p:nvSpPr>
            <p:spPr>
              <a:xfrm rot="21100929" flipH="1">
                <a:off x="10704294" y="3377283"/>
                <a:ext cx="788833" cy="2840978"/>
              </a:xfrm>
              <a:prstGeom prst="lightningBol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529103" y="3375875"/>
                <a:ext cx="9574162" cy="29468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31" name="Right Triangle 30"/>
            <p:cNvSpPr/>
            <p:nvPr/>
          </p:nvSpPr>
          <p:spPr>
            <a:xfrm flipH="1" flipV="1">
              <a:off x="769893" y="3375872"/>
              <a:ext cx="759207" cy="2946808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5504" y="6322684"/>
              <a:ext cx="1918065" cy="408623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dirty="0"/>
                <a:t>Juda – 2 stammen</a:t>
              </a:r>
              <a:endParaRPr lang="nl-NL" sz="1200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631110" y="886958"/>
            <a:ext cx="213340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Profeten die profeteerden: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Elia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Elisa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Jona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Hosea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Amos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31110" y="3637505"/>
            <a:ext cx="213340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Profeten die profeteerden: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Jesaja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Micha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Nahum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Joël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Jeremia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Habakuk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Zefanja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Ezechiël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Daniël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/>
              <a:t>Obadja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/>
          </a:p>
        </p:txBody>
      </p:sp>
      <p:sp>
        <p:nvSpPr>
          <p:cNvPr id="51" name="Right Arrow 50"/>
          <p:cNvSpPr/>
          <p:nvPr/>
        </p:nvSpPr>
        <p:spPr>
          <a:xfrm rot="4540037">
            <a:off x="4364033" y="4717128"/>
            <a:ext cx="3470808" cy="49985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sz="1600" dirty="0"/>
              <a:t>Daniël gaat mee</a:t>
            </a:r>
          </a:p>
        </p:txBody>
      </p:sp>
      <p:sp>
        <p:nvSpPr>
          <p:cNvPr id="50" name="Horizontal Scroll 49"/>
          <p:cNvSpPr/>
          <p:nvPr/>
        </p:nvSpPr>
        <p:spPr>
          <a:xfrm>
            <a:off x="5971032" y="618761"/>
            <a:ext cx="4901184" cy="174824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50" dirty="0"/>
              <a:t>Israël is verspreid </a:t>
            </a:r>
            <a:r>
              <a:rPr lang="nl-NL" sz="1050"/>
              <a:t>door veel landen </a:t>
            </a:r>
            <a:r>
              <a:rPr lang="nl-NL" sz="1050" dirty="0"/>
              <a:t>van deze </a:t>
            </a:r>
            <a:r>
              <a:rPr lang="nl-NL" sz="1050"/>
              <a:t>wereld.</a:t>
            </a:r>
            <a:endParaRPr lang="nl-NL" sz="1050" dirty="0"/>
          </a:p>
          <a:p>
            <a:pPr algn="ctr"/>
            <a:r>
              <a:rPr lang="nl-NL" sz="1050" dirty="0"/>
              <a:t>In de toekomst zal de HEERE hun zelf opzoeken en naar hen vragen (Ezechiël 20, 34, Jeremia 31 e.a.).</a:t>
            </a:r>
          </a:p>
          <a:p>
            <a:pPr algn="ctr"/>
            <a:endParaRPr lang="nl-NL" sz="1050" dirty="0"/>
          </a:p>
          <a:p>
            <a:pPr algn="ctr"/>
            <a:r>
              <a:rPr lang="nl-NL" sz="1050" dirty="0"/>
              <a:t>Dan zullen Israël en Juda weer “in Mijn hand één worden” (Ezechiël 37:19 e.v.)</a:t>
            </a:r>
          </a:p>
        </p:txBody>
      </p:sp>
      <p:sp>
        <p:nvSpPr>
          <p:cNvPr id="58" name="Right Arrow 57"/>
          <p:cNvSpPr/>
          <p:nvPr/>
        </p:nvSpPr>
        <p:spPr>
          <a:xfrm rot="4540037">
            <a:off x="6170290" y="4739513"/>
            <a:ext cx="3470808" cy="49985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sz="1400" dirty="0"/>
              <a:t>Ezechiël gaat mee</a:t>
            </a:r>
          </a:p>
        </p:txBody>
      </p:sp>
      <p:sp>
        <p:nvSpPr>
          <p:cNvPr id="66" name="Right Arrow 65"/>
          <p:cNvSpPr/>
          <p:nvPr/>
        </p:nvSpPr>
        <p:spPr>
          <a:xfrm rot="4540037">
            <a:off x="7937328" y="4738123"/>
            <a:ext cx="3470808" cy="49985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sz="1600" dirty="0"/>
              <a:t>Jeruzalem verwoest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12957" y="2531328"/>
            <a:ext cx="11262732" cy="1126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59" name="Group 58"/>
          <p:cNvGrpSpPr/>
          <p:nvPr/>
        </p:nvGrpSpPr>
        <p:grpSpPr>
          <a:xfrm>
            <a:off x="8239244" y="2977374"/>
            <a:ext cx="2089536" cy="1269610"/>
            <a:chOff x="315680" y="2977376"/>
            <a:chExt cx="2089536" cy="1269610"/>
          </a:xfrm>
        </p:grpSpPr>
        <p:sp>
          <p:nvSpPr>
            <p:cNvPr id="60" name="Oval 59"/>
            <p:cNvSpPr/>
            <p:nvPr/>
          </p:nvSpPr>
          <p:spPr>
            <a:xfrm>
              <a:off x="1237785" y="2977376"/>
              <a:ext cx="245327" cy="2341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15680" y="3531897"/>
              <a:ext cx="2089536" cy="715089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586</a:t>
              </a:r>
            </a:p>
            <a:p>
              <a:pPr algn="ctr"/>
              <a:r>
                <a:rPr lang="nl-NL" sz="1200" i="1" dirty="0"/>
                <a:t>Derde wegvoering naar Babel</a:t>
              </a:r>
            </a:p>
            <a:p>
              <a:pPr algn="ctr"/>
              <a:r>
                <a:rPr lang="nl-NL" sz="1200" i="1" dirty="0"/>
                <a:t>Koning Zedekia</a:t>
              </a:r>
            </a:p>
          </p:txBody>
        </p:sp>
        <p:cxnSp>
          <p:nvCxnSpPr>
            <p:cNvPr id="62" name="Straight Arrow Connector 61"/>
            <p:cNvCxnSpPr>
              <a:stCxn id="61" idx="0"/>
              <a:endCxn id="60" idx="4"/>
            </p:cNvCxnSpPr>
            <p:nvPr/>
          </p:nvCxnSpPr>
          <p:spPr>
            <a:xfrm flipV="1">
              <a:off x="1360448" y="3211552"/>
              <a:ext cx="1" cy="3203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6403325" y="2977374"/>
            <a:ext cx="2197941" cy="2085342"/>
            <a:chOff x="261477" y="2977376"/>
            <a:chExt cx="2197941" cy="2085342"/>
          </a:xfrm>
        </p:grpSpPr>
        <p:sp>
          <p:nvSpPr>
            <p:cNvPr id="53" name="Oval 52"/>
            <p:cNvSpPr/>
            <p:nvPr/>
          </p:nvSpPr>
          <p:spPr>
            <a:xfrm>
              <a:off x="1237785" y="2977376"/>
              <a:ext cx="245327" cy="2341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61477" y="4347629"/>
              <a:ext cx="2197941" cy="715089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597</a:t>
              </a:r>
            </a:p>
            <a:p>
              <a:pPr algn="ctr"/>
              <a:r>
                <a:rPr lang="nl-NL" sz="1200" i="1" dirty="0"/>
                <a:t>Tweede wegvoering naar Babel</a:t>
              </a:r>
            </a:p>
            <a:p>
              <a:pPr algn="ctr"/>
              <a:r>
                <a:rPr lang="nl-NL" sz="1200" i="1" dirty="0"/>
                <a:t>Koning </a:t>
              </a:r>
              <a:r>
                <a:rPr lang="nl-NL" sz="1200" i="1" dirty="0" err="1"/>
                <a:t>Jojakin</a:t>
              </a:r>
              <a:r>
                <a:rPr lang="nl-NL" sz="1200" i="1" dirty="0"/>
                <a:t> (of </a:t>
              </a:r>
              <a:r>
                <a:rPr lang="nl-NL" sz="1200" i="1" dirty="0" err="1"/>
                <a:t>Jojachin</a:t>
              </a:r>
              <a:r>
                <a:rPr lang="nl-NL" sz="1200" i="1" dirty="0"/>
                <a:t>)</a:t>
              </a:r>
            </a:p>
          </p:txBody>
        </p:sp>
        <p:cxnSp>
          <p:nvCxnSpPr>
            <p:cNvPr id="55" name="Straight Arrow Connector 54"/>
            <p:cNvCxnSpPr>
              <a:stCxn id="54" idx="0"/>
              <a:endCxn id="53" idx="4"/>
            </p:cNvCxnSpPr>
            <p:nvPr/>
          </p:nvCxnSpPr>
          <p:spPr>
            <a:xfrm flipV="1">
              <a:off x="1360448" y="3211552"/>
              <a:ext cx="1" cy="11360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588292" y="2977374"/>
            <a:ext cx="2096265" cy="1267297"/>
            <a:chOff x="312324" y="2977376"/>
            <a:chExt cx="2096265" cy="1267297"/>
          </a:xfrm>
        </p:grpSpPr>
        <p:sp>
          <p:nvSpPr>
            <p:cNvPr id="23" name="Oval 22"/>
            <p:cNvSpPr/>
            <p:nvPr/>
          </p:nvSpPr>
          <p:spPr>
            <a:xfrm>
              <a:off x="1237785" y="2977376"/>
              <a:ext cx="245327" cy="2341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2324" y="3529584"/>
              <a:ext cx="2096265" cy="715089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605</a:t>
              </a:r>
            </a:p>
            <a:p>
              <a:pPr algn="ctr"/>
              <a:r>
                <a:rPr lang="nl-NL" sz="1200" i="1" dirty="0"/>
                <a:t>Eerste wegvoering naar Babel</a:t>
              </a:r>
            </a:p>
            <a:p>
              <a:pPr algn="ctr"/>
              <a:r>
                <a:rPr lang="nl-NL" sz="1200" i="1" dirty="0"/>
                <a:t>Koning </a:t>
              </a:r>
              <a:r>
                <a:rPr lang="nl-NL" sz="1200" i="1" dirty="0" err="1"/>
                <a:t>Jojakim</a:t>
              </a:r>
              <a:endParaRPr lang="nl-NL" sz="1200" i="1" dirty="0"/>
            </a:p>
          </p:txBody>
        </p:sp>
        <p:cxnSp>
          <p:nvCxnSpPr>
            <p:cNvPr id="25" name="Straight Arrow Connector 24"/>
            <p:cNvCxnSpPr>
              <a:stCxn id="24" idx="0"/>
              <a:endCxn id="23" idx="4"/>
            </p:cNvCxnSpPr>
            <p:nvPr/>
          </p:nvCxnSpPr>
          <p:spPr>
            <a:xfrm flipH="1" flipV="1">
              <a:off x="1360449" y="3211552"/>
              <a:ext cx="8" cy="3180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517615" y="1809962"/>
            <a:ext cx="2174188" cy="1401592"/>
            <a:chOff x="273354" y="1809960"/>
            <a:chExt cx="2174188" cy="1401592"/>
          </a:xfrm>
        </p:grpSpPr>
        <p:sp>
          <p:nvSpPr>
            <p:cNvPr id="13" name="Oval 12"/>
            <p:cNvSpPr/>
            <p:nvPr/>
          </p:nvSpPr>
          <p:spPr>
            <a:xfrm>
              <a:off x="1237785" y="2977376"/>
              <a:ext cx="245327" cy="2341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3354" y="1809960"/>
              <a:ext cx="2174188" cy="715089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Ongeveer 721</a:t>
              </a:r>
            </a:p>
            <a:p>
              <a:pPr algn="ctr"/>
              <a:r>
                <a:rPr lang="nl-NL" sz="1200" dirty="0"/>
                <a:t>Israël weggevoerd naar Assyrië</a:t>
              </a:r>
            </a:p>
            <a:p>
              <a:pPr algn="ctr"/>
              <a:r>
                <a:rPr lang="nl-NL" sz="1100" i="1" dirty="0"/>
                <a:t>2 Koningen 17</a:t>
              </a:r>
            </a:p>
          </p:txBody>
        </p:sp>
        <p:cxnSp>
          <p:nvCxnSpPr>
            <p:cNvPr id="15" name="Straight Arrow Connector 14"/>
            <p:cNvCxnSpPr>
              <a:stCxn id="14" idx="2"/>
              <a:endCxn id="13" idx="0"/>
            </p:cNvCxnSpPr>
            <p:nvPr/>
          </p:nvCxnSpPr>
          <p:spPr>
            <a:xfrm>
              <a:off x="1360448" y="2525049"/>
              <a:ext cx="1" cy="4523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0693" y="2977376"/>
            <a:ext cx="1518413" cy="1599625"/>
            <a:chOff x="601243" y="2977376"/>
            <a:chExt cx="1518413" cy="1599625"/>
          </a:xfrm>
        </p:grpSpPr>
        <p:sp>
          <p:nvSpPr>
            <p:cNvPr id="5" name="Oval 4"/>
            <p:cNvSpPr/>
            <p:nvPr/>
          </p:nvSpPr>
          <p:spPr>
            <a:xfrm>
              <a:off x="1237785" y="2977376"/>
              <a:ext cx="245327" cy="2341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1243" y="3657600"/>
              <a:ext cx="1518413" cy="91940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931</a:t>
              </a:r>
            </a:p>
            <a:p>
              <a:pPr algn="ctr"/>
              <a:r>
                <a:rPr lang="nl-NL" sz="1200" dirty="0"/>
                <a:t>Splitsing van het rijk</a:t>
              </a:r>
            </a:p>
            <a:p>
              <a:pPr algn="ctr"/>
              <a:r>
                <a:rPr lang="nl-NL" sz="1200" i="1" dirty="0"/>
                <a:t>Jerobeam - Israël</a:t>
              </a:r>
            </a:p>
            <a:p>
              <a:pPr algn="ctr"/>
              <a:r>
                <a:rPr lang="nl-NL" sz="1200" i="1" dirty="0" err="1"/>
                <a:t>Rehabeam</a:t>
              </a:r>
              <a:r>
                <a:rPr lang="nl-NL" sz="1200" i="1" dirty="0"/>
                <a:t> - Juda</a:t>
              </a:r>
            </a:p>
          </p:txBody>
        </p:sp>
        <p:cxnSp>
          <p:nvCxnSpPr>
            <p:cNvPr id="10" name="Straight Arrow Connector 9"/>
            <p:cNvCxnSpPr>
              <a:stCxn id="6" idx="0"/>
              <a:endCxn id="5" idx="4"/>
            </p:cNvCxnSpPr>
            <p:nvPr/>
          </p:nvCxnSpPr>
          <p:spPr>
            <a:xfrm flipH="1" flipV="1">
              <a:off x="1360449" y="3211552"/>
              <a:ext cx="1" cy="4460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8264894" y="6639155"/>
            <a:ext cx="39228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i="1" dirty="0">
                <a:hlinkClick r:id="rId3"/>
              </a:rPr>
              <a:t>www.debijbelvoorjou.nl</a:t>
            </a:r>
            <a:r>
              <a:rPr lang="nl-NL" sz="900" i="1" dirty="0"/>
              <a:t> – Wessel Kranenborg - Alle genoemde jaartallen zijn v.C.</a:t>
            </a:r>
          </a:p>
        </p:txBody>
      </p:sp>
    </p:spTree>
    <p:extLst>
      <p:ext uri="{BB962C8B-B14F-4D97-AF65-F5344CB8AC3E}">
        <p14:creationId xmlns:p14="http://schemas.microsoft.com/office/powerpoint/2010/main" val="2179803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500"/>
                            </p:stCondLst>
                            <p:childTnLst>
                              <p:par>
                                <p:cTn id="12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0"/>
                            </p:stCondLst>
                            <p:childTnLst>
                              <p:par>
                                <p:cTn id="13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4" grpId="0" uiExpand="1" build="p"/>
      <p:bldP spid="35" grpId="0" uiExpand="1" build="p"/>
      <p:bldP spid="51" grpId="0" animBg="1"/>
      <p:bldP spid="50" grpId="0" animBg="1"/>
      <p:bldP spid="58" grpId="0" animBg="1"/>
      <p:bldP spid="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512957" y="89880"/>
            <a:ext cx="11262732" cy="1126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8264894" y="6639155"/>
            <a:ext cx="39228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i="1" dirty="0">
                <a:hlinkClick r:id="rId3"/>
              </a:rPr>
              <a:t>www.debijbelvoorjou.nl</a:t>
            </a:r>
            <a:r>
              <a:rPr lang="nl-NL" sz="900" i="1" dirty="0"/>
              <a:t> – Wessel Kranenborg - Alle genoemde jaartallen zijn v.C.</a:t>
            </a:r>
          </a:p>
        </p:txBody>
      </p:sp>
    </p:spTree>
    <p:extLst>
      <p:ext uri="{BB962C8B-B14F-4D97-AF65-F5344CB8AC3E}">
        <p14:creationId xmlns:p14="http://schemas.microsoft.com/office/powerpoint/2010/main" val="1158975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4" name="Picture 2" descr="http://media.freebibleimages.org/stories/FB_Daniel_Food/overview_images/010-daniel-food.jpg?14369479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1931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51551" y="0"/>
            <a:ext cx="341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i="1" dirty="0"/>
              <a:t>Afbeelding gebruikt van: </a:t>
            </a:r>
            <a:r>
              <a:rPr lang="nl-NL" sz="1200" i="1" dirty="0">
                <a:hlinkClick r:id="rId4"/>
              </a:rPr>
              <a:t>www.freebibleimages.org</a:t>
            </a:r>
            <a:endParaRPr lang="nl-NL" sz="1200" i="1" dirty="0"/>
          </a:p>
        </p:txBody>
      </p:sp>
    </p:spTree>
    <p:extLst>
      <p:ext uri="{BB962C8B-B14F-4D97-AF65-F5344CB8AC3E}">
        <p14:creationId xmlns:p14="http://schemas.microsoft.com/office/powerpoint/2010/main" val="258998590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512957" y="89880"/>
            <a:ext cx="11262732" cy="1126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47" name="Group 46"/>
          <p:cNvGrpSpPr/>
          <p:nvPr/>
        </p:nvGrpSpPr>
        <p:grpSpPr>
          <a:xfrm>
            <a:off x="1332997" y="535926"/>
            <a:ext cx="1157518" cy="1191002"/>
            <a:chOff x="781701" y="2977376"/>
            <a:chExt cx="1157518" cy="1191002"/>
          </a:xfrm>
        </p:grpSpPr>
        <p:sp>
          <p:nvSpPr>
            <p:cNvPr id="48" name="Oval 47"/>
            <p:cNvSpPr/>
            <p:nvPr/>
          </p:nvSpPr>
          <p:spPr>
            <a:xfrm>
              <a:off x="1237785" y="2977376"/>
              <a:ext cx="245327" cy="2341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81701" y="3657600"/>
              <a:ext cx="1157518" cy="51077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605</a:t>
              </a:r>
            </a:p>
            <a:p>
              <a:pPr algn="ctr"/>
              <a:r>
                <a:rPr lang="nl-NL" sz="1200" i="1" dirty="0"/>
                <a:t>Dani</a:t>
              </a:r>
              <a:r>
                <a:rPr lang="nl-NL" sz="1200" dirty="0"/>
                <a:t>ë</a:t>
              </a:r>
              <a:r>
                <a:rPr lang="nl-NL" sz="1200" i="1" dirty="0"/>
                <a:t>l in Babel</a:t>
              </a:r>
            </a:p>
          </p:txBody>
        </p:sp>
        <p:cxnSp>
          <p:nvCxnSpPr>
            <p:cNvPr id="57" name="Straight Arrow Connector 56"/>
            <p:cNvCxnSpPr>
              <a:stCxn id="56" idx="0"/>
              <a:endCxn id="48" idx="4"/>
            </p:cNvCxnSpPr>
            <p:nvPr/>
          </p:nvCxnSpPr>
          <p:spPr>
            <a:xfrm flipH="1" flipV="1">
              <a:off x="1360449" y="3211552"/>
              <a:ext cx="11" cy="4460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29" name="Group 1028"/>
          <p:cNvGrpSpPr/>
          <p:nvPr/>
        </p:nvGrpSpPr>
        <p:grpSpPr>
          <a:xfrm>
            <a:off x="1036577" y="4359193"/>
            <a:ext cx="3187950" cy="2353921"/>
            <a:chOff x="1036577" y="4359193"/>
            <a:chExt cx="3187950" cy="2353921"/>
          </a:xfrm>
        </p:grpSpPr>
        <p:grpSp>
          <p:nvGrpSpPr>
            <p:cNvPr id="1024" name="Group 1023"/>
            <p:cNvGrpSpPr/>
            <p:nvPr/>
          </p:nvGrpSpPr>
          <p:grpSpPr>
            <a:xfrm>
              <a:off x="1036577" y="4359193"/>
              <a:ext cx="3187950" cy="2353921"/>
              <a:chOff x="1036577" y="4359193"/>
              <a:chExt cx="3187950" cy="2353921"/>
            </a:xfrm>
          </p:grpSpPr>
          <p:sp>
            <p:nvSpPr>
              <p:cNvPr id="45" name="Lightning Bolt 44"/>
              <p:cNvSpPr/>
              <p:nvPr/>
            </p:nvSpPr>
            <p:spPr>
              <a:xfrm rot="10300929" flipH="1">
                <a:off x="1556318" y="4426640"/>
                <a:ext cx="703498" cy="1834936"/>
              </a:xfrm>
              <a:prstGeom prst="lightningBol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10800000">
                <a:off x="1904004" y="4359193"/>
                <a:ext cx="2320523" cy="190328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b="1" u="sng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036577" y="6100180"/>
                <a:ext cx="1115931" cy="612934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nl-NL" dirty="0"/>
                  <a:t>Babel</a:t>
                </a:r>
              </a:p>
              <a:p>
                <a:pPr algn="ctr"/>
                <a:r>
                  <a:rPr lang="nl-NL" sz="1200" i="1" dirty="0"/>
                  <a:t>Gouden hoofd</a:t>
                </a:r>
              </a:p>
            </p:txBody>
          </p:sp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2542606" y="4371117"/>
              <a:ext cx="1371791" cy="197195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4018873" y="4001462"/>
            <a:ext cx="7779400" cy="2753109"/>
            <a:chOff x="4018873" y="4001462"/>
            <a:chExt cx="7779400" cy="2753109"/>
          </a:xfrm>
        </p:grpSpPr>
        <p:grpSp>
          <p:nvGrpSpPr>
            <p:cNvPr id="1025" name="Group 1024"/>
            <p:cNvGrpSpPr/>
            <p:nvPr/>
          </p:nvGrpSpPr>
          <p:grpSpPr>
            <a:xfrm>
              <a:off x="4018873" y="4359187"/>
              <a:ext cx="7779400" cy="2353927"/>
              <a:chOff x="4018873" y="4359187"/>
              <a:chExt cx="7779400" cy="2353927"/>
            </a:xfrm>
          </p:grpSpPr>
          <p:sp>
            <p:nvSpPr>
              <p:cNvPr id="86" name="Rectangle 85"/>
              <p:cNvSpPr/>
              <p:nvPr/>
            </p:nvSpPr>
            <p:spPr>
              <a:xfrm rot="10800000">
                <a:off x="4204424" y="4359187"/>
                <a:ext cx="7593849" cy="190328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b="1" u="sng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4018873" y="6100180"/>
                <a:ext cx="1705793" cy="612934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nl-NL" dirty="0" err="1">
                    <a:solidFill>
                      <a:schemeClr val="tx1"/>
                    </a:solidFill>
                  </a:rPr>
                  <a:t>Medo</a:t>
                </a:r>
                <a:r>
                  <a:rPr lang="nl-NL" dirty="0">
                    <a:solidFill>
                      <a:schemeClr val="tx1"/>
                    </a:solidFill>
                  </a:rPr>
                  <a:t> Perzië</a:t>
                </a:r>
              </a:p>
              <a:p>
                <a:pPr algn="ctr"/>
                <a:r>
                  <a:rPr lang="nl-NL" sz="1200" i="1" dirty="0">
                    <a:solidFill>
                      <a:schemeClr val="tx1"/>
                    </a:solidFill>
                  </a:rPr>
                  <a:t>Zilveren borst en armen</a:t>
                </a:r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5752507" y="4787384"/>
              <a:ext cx="2753109" cy="1181265"/>
            </a:xfrm>
            <a:prstGeom prst="rect">
              <a:avLst/>
            </a:prstGeom>
          </p:spPr>
        </p:pic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3236749" y="2562985"/>
            <a:ext cx="2781688" cy="565864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6835" y="-2955"/>
            <a:ext cx="2148644" cy="6858000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3053352" y="532846"/>
            <a:ext cx="2322249" cy="4064438"/>
            <a:chOff x="192325" y="-461341"/>
            <a:chExt cx="2322249" cy="4064438"/>
          </a:xfrm>
        </p:grpSpPr>
        <p:sp>
          <p:nvSpPr>
            <p:cNvPr id="69" name="Oval 68"/>
            <p:cNvSpPr/>
            <p:nvPr/>
          </p:nvSpPr>
          <p:spPr>
            <a:xfrm>
              <a:off x="1236321" y="-461341"/>
              <a:ext cx="245327" cy="2341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92325" y="2888008"/>
              <a:ext cx="2322249" cy="715089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539</a:t>
              </a:r>
            </a:p>
            <a:p>
              <a:pPr algn="ctr"/>
              <a:r>
                <a:rPr lang="nl-NL" sz="1200" i="1" dirty="0"/>
                <a:t>Babel wordt veroverd door Perzië</a:t>
              </a:r>
            </a:p>
            <a:p>
              <a:pPr algn="ctr"/>
              <a:r>
                <a:rPr lang="nl-NL" sz="1200" i="1" dirty="0"/>
                <a:t>Koning </a:t>
              </a:r>
              <a:r>
                <a:rPr lang="nl-NL" sz="1200" i="1" dirty="0" err="1"/>
                <a:t>Kores</a:t>
              </a:r>
              <a:r>
                <a:rPr lang="nl-NL" sz="1200" i="1" dirty="0"/>
                <a:t> regeert</a:t>
              </a:r>
            </a:p>
          </p:txBody>
        </p:sp>
        <p:cxnSp>
          <p:nvCxnSpPr>
            <p:cNvPr id="71" name="Straight Arrow Connector 70"/>
            <p:cNvCxnSpPr>
              <a:stCxn id="70" idx="0"/>
              <a:endCxn id="69" idx="4"/>
            </p:cNvCxnSpPr>
            <p:nvPr/>
          </p:nvCxnSpPr>
          <p:spPr>
            <a:xfrm flipV="1">
              <a:off x="1353450" y="-227165"/>
              <a:ext cx="5535" cy="31151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8264894" y="6639155"/>
            <a:ext cx="39228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i="1" dirty="0">
                <a:hlinkClick r:id="rId7"/>
              </a:rPr>
              <a:t>www.debijbelvoorjou.nl</a:t>
            </a:r>
            <a:r>
              <a:rPr lang="nl-NL" sz="900" i="1" dirty="0"/>
              <a:t> – Wessel Kranenborg - Alle genoemde jaartallen zijn v.C.</a:t>
            </a:r>
          </a:p>
        </p:txBody>
      </p:sp>
    </p:spTree>
    <p:extLst>
      <p:ext uri="{BB962C8B-B14F-4D97-AF65-F5344CB8AC3E}">
        <p14:creationId xmlns:p14="http://schemas.microsoft.com/office/powerpoint/2010/main" val="296708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15091 -0.14028 C 0.18229 -0.17176 0.22916 -0.18866 0.27903 -0.18866 C 0.33528 -0.18866 0.38047 -0.17176 0.41185 -0.14028 L 0.56289 2.96296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38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289 2.96296E-6 L 0.56289 0.257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89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789 -0.0037 L 4.16667E-7 -1.11111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8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166264" y="934426"/>
            <a:ext cx="5984429" cy="3172125"/>
            <a:chOff x="5166264" y="934426"/>
            <a:chExt cx="5984429" cy="3172125"/>
          </a:xfrm>
        </p:grpSpPr>
        <p:grpSp>
          <p:nvGrpSpPr>
            <p:cNvPr id="93" name="Group 92"/>
            <p:cNvGrpSpPr/>
            <p:nvPr/>
          </p:nvGrpSpPr>
          <p:grpSpPr>
            <a:xfrm>
              <a:off x="5166264" y="934426"/>
              <a:ext cx="5984429" cy="2946808"/>
              <a:chOff x="5166265" y="934426"/>
              <a:chExt cx="5156722" cy="2946808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770439" y="934427"/>
                <a:ext cx="4552548" cy="29468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1" name="Right Triangle 30"/>
              <p:cNvSpPr/>
              <p:nvPr/>
            </p:nvSpPr>
            <p:spPr>
              <a:xfrm flipH="1">
                <a:off x="5166265" y="934426"/>
                <a:ext cx="604379" cy="2946808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5544331" y="3697928"/>
              <a:ext cx="648220" cy="408623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dirty="0"/>
                <a:t>Juda</a:t>
              </a:r>
              <a:endParaRPr lang="nl-NL" sz="1200" dirty="0"/>
            </a:p>
          </p:txBody>
        </p:sp>
      </p:grpSp>
      <p:sp>
        <p:nvSpPr>
          <p:cNvPr id="4" name="Right Arrow 3"/>
          <p:cNvSpPr/>
          <p:nvPr/>
        </p:nvSpPr>
        <p:spPr>
          <a:xfrm>
            <a:off x="512957" y="89880"/>
            <a:ext cx="11262732" cy="1126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47" name="Group 46"/>
          <p:cNvGrpSpPr/>
          <p:nvPr/>
        </p:nvGrpSpPr>
        <p:grpSpPr>
          <a:xfrm>
            <a:off x="1332997" y="535926"/>
            <a:ext cx="1157518" cy="1191002"/>
            <a:chOff x="781701" y="2977376"/>
            <a:chExt cx="1157518" cy="1191002"/>
          </a:xfrm>
        </p:grpSpPr>
        <p:sp>
          <p:nvSpPr>
            <p:cNvPr id="48" name="Oval 47"/>
            <p:cNvSpPr/>
            <p:nvPr/>
          </p:nvSpPr>
          <p:spPr>
            <a:xfrm>
              <a:off x="1237785" y="2977376"/>
              <a:ext cx="245327" cy="2341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81701" y="3657600"/>
              <a:ext cx="1157518" cy="510778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605</a:t>
              </a:r>
            </a:p>
            <a:p>
              <a:pPr algn="ctr"/>
              <a:r>
                <a:rPr lang="nl-NL" sz="1200" i="1" dirty="0"/>
                <a:t>Dani</a:t>
              </a:r>
              <a:r>
                <a:rPr lang="nl-NL" sz="1200" dirty="0"/>
                <a:t>ë</a:t>
              </a:r>
              <a:r>
                <a:rPr lang="nl-NL" sz="1200" i="1" dirty="0"/>
                <a:t>l in Babel</a:t>
              </a:r>
            </a:p>
          </p:txBody>
        </p:sp>
        <p:cxnSp>
          <p:nvCxnSpPr>
            <p:cNvPr id="57" name="Straight Arrow Connector 56"/>
            <p:cNvCxnSpPr>
              <a:stCxn id="56" idx="0"/>
              <a:endCxn id="48" idx="4"/>
            </p:cNvCxnSpPr>
            <p:nvPr/>
          </p:nvCxnSpPr>
          <p:spPr>
            <a:xfrm flipH="1" flipV="1">
              <a:off x="1360449" y="3211552"/>
              <a:ext cx="11" cy="4460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29" name="Group 1028"/>
          <p:cNvGrpSpPr/>
          <p:nvPr/>
        </p:nvGrpSpPr>
        <p:grpSpPr>
          <a:xfrm>
            <a:off x="1036577" y="4359193"/>
            <a:ext cx="3187950" cy="2353921"/>
            <a:chOff x="1036577" y="4359193"/>
            <a:chExt cx="3187950" cy="2353921"/>
          </a:xfrm>
        </p:grpSpPr>
        <p:grpSp>
          <p:nvGrpSpPr>
            <p:cNvPr id="1024" name="Group 1023"/>
            <p:cNvGrpSpPr/>
            <p:nvPr/>
          </p:nvGrpSpPr>
          <p:grpSpPr>
            <a:xfrm>
              <a:off x="1036577" y="4359193"/>
              <a:ext cx="3187950" cy="2353921"/>
              <a:chOff x="1036577" y="4359193"/>
              <a:chExt cx="3187950" cy="2353921"/>
            </a:xfrm>
          </p:grpSpPr>
          <p:sp>
            <p:nvSpPr>
              <p:cNvPr id="45" name="Lightning Bolt 44"/>
              <p:cNvSpPr/>
              <p:nvPr/>
            </p:nvSpPr>
            <p:spPr>
              <a:xfrm rot="10300929" flipH="1">
                <a:off x="1556318" y="4426640"/>
                <a:ext cx="703498" cy="1834936"/>
              </a:xfrm>
              <a:prstGeom prst="lightningBol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10800000">
                <a:off x="1904004" y="4359193"/>
                <a:ext cx="2320523" cy="190328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b="1" u="sng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036577" y="6100180"/>
                <a:ext cx="1115931" cy="612934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nl-NL" dirty="0"/>
                  <a:t>Babel</a:t>
                </a:r>
              </a:p>
              <a:p>
                <a:pPr algn="ctr"/>
                <a:r>
                  <a:rPr lang="nl-NL" sz="1200" i="1" dirty="0"/>
                  <a:t>Gouden hoofd</a:t>
                </a:r>
              </a:p>
            </p:txBody>
          </p:sp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2542606" y="4371117"/>
              <a:ext cx="1371791" cy="197195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4018873" y="4001462"/>
            <a:ext cx="7779400" cy="2753109"/>
            <a:chOff x="4018873" y="4001462"/>
            <a:chExt cx="7779400" cy="2753109"/>
          </a:xfrm>
        </p:grpSpPr>
        <p:grpSp>
          <p:nvGrpSpPr>
            <p:cNvPr id="1025" name="Group 1024"/>
            <p:cNvGrpSpPr/>
            <p:nvPr/>
          </p:nvGrpSpPr>
          <p:grpSpPr>
            <a:xfrm>
              <a:off x="4018873" y="4359187"/>
              <a:ext cx="7779400" cy="2353927"/>
              <a:chOff x="4018873" y="4359187"/>
              <a:chExt cx="7779400" cy="2353927"/>
            </a:xfrm>
          </p:grpSpPr>
          <p:sp>
            <p:nvSpPr>
              <p:cNvPr id="86" name="Rectangle 85"/>
              <p:cNvSpPr/>
              <p:nvPr/>
            </p:nvSpPr>
            <p:spPr>
              <a:xfrm rot="10800000">
                <a:off x="4204424" y="4359187"/>
                <a:ext cx="7593849" cy="190328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b="1" u="sng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4018873" y="6100180"/>
                <a:ext cx="1705793" cy="612934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nl-NL" dirty="0" err="1">
                    <a:solidFill>
                      <a:schemeClr val="tx1"/>
                    </a:solidFill>
                  </a:rPr>
                  <a:t>Medo</a:t>
                </a:r>
                <a:r>
                  <a:rPr lang="nl-NL" dirty="0">
                    <a:solidFill>
                      <a:schemeClr val="tx1"/>
                    </a:solidFill>
                  </a:rPr>
                  <a:t> Perzië</a:t>
                </a:r>
              </a:p>
              <a:p>
                <a:pPr algn="ctr"/>
                <a:r>
                  <a:rPr lang="nl-NL" sz="1200" i="1" dirty="0">
                    <a:solidFill>
                      <a:schemeClr val="tx1"/>
                    </a:solidFill>
                  </a:rPr>
                  <a:t>Zilveren borst en armen</a:t>
                </a:r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5752507" y="4787384"/>
              <a:ext cx="2753109" cy="1181265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3053352" y="532846"/>
            <a:ext cx="2322249" cy="4064438"/>
            <a:chOff x="192325" y="-461341"/>
            <a:chExt cx="2322249" cy="4064438"/>
          </a:xfrm>
        </p:grpSpPr>
        <p:sp>
          <p:nvSpPr>
            <p:cNvPr id="69" name="Oval 68"/>
            <p:cNvSpPr/>
            <p:nvPr/>
          </p:nvSpPr>
          <p:spPr>
            <a:xfrm>
              <a:off x="1236321" y="-461341"/>
              <a:ext cx="245327" cy="2341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92325" y="2888008"/>
              <a:ext cx="2322249" cy="715089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539</a:t>
              </a:r>
            </a:p>
            <a:p>
              <a:pPr algn="ctr"/>
              <a:r>
                <a:rPr lang="nl-NL" sz="1200" i="1" dirty="0"/>
                <a:t>Babel wordt veroverd door Perzië</a:t>
              </a:r>
            </a:p>
            <a:p>
              <a:pPr algn="ctr"/>
              <a:r>
                <a:rPr lang="nl-NL" sz="1200" i="1" dirty="0"/>
                <a:t>Koning </a:t>
              </a:r>
              <a:r>
                <a:rPr lang="nl-NL" sz="1200" i="1" dirty="0" err="1"/>
                <a:t>Kores</a:t>
              </a:r>
              <a:r>
                <a:rPr lang="nl-NL" sz="1200" i="1" dirty="0"/>
                <a:t> regeert</a:t>
              </a:r>
            </a:p>
          </p:txBody>
        </p:sp>
        <p:cxnSp>
          <p:nvCxnSpPr>
            <p:cNvPr id="71" name="Straight Arrow Connector 70"/>
            <p:cNvCxnSpPr>
              <a:stCxn id="70" idx="0"/>
              <a:endCxn id="69" idx="4"/>
            </p:cNvCxnSpPr>
            <p:nvPr/>
          </p:nvCxnSpPr>
          <p:spPr>
            <a:xfrm flipV="1">
              <a:off x="1353450" y="-227165"/>
              <a:ext cx="5535" cy="31151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" name="Right Arrow 8"/>
          <p:cNvSpPr/>
          <p:nvPr/>
        </p:nvSpPr>
        <p:spPr>
          <a:xfrm rot="17028022">
            <a:off x="3647001" y="2150086"/>
            <a:ext cx="3514402" cy="4864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dirty="0"/>
              <a:t>Terugkeer onder </a:t>
            </a:r>
            <a:r>
              <a:rPr lang="nl-NL" sz="1400" dirty="0" err="1"/>
              <a:t>Zerubbabel</a:t>
            </a:r>
            <a:endParaRPr lang="nl-NL" sz="1400" dirty="0"/>
          </a:p>
        </p:txBody>
      </p:sp>
      <p:grpSp>
        <p:nvGrpSpPr>
          <p:cNvPr id="72" name="Group 71"/>
          <p:cNvGrpSpPr/>
          <p:nvPr/>
        </p:nvGrpSpPr>
        <p:grpSpPr>
          <a:xfrm>
            <a:off x="5063659" y="535926"/>
            <a:ext cx="1413585" cy="1395313"/>
            <a:chOff x="653669" y="2977376"/>
            <a:chExt cx="1413585" cy="1395313"/>
          </a:xfrm>
        </p:grpSpPr>
        <p:sp>
          <p:nvSpPr>
            <p:cNvPr id="73" name="Oval 72"/>
            <p:cNvSpPr/>
            <p:nvPr/>
          </p:nvSpPr>
          <p:spPr>
            <a:xfrm>
              <a:off x="1237785" y="2977376"/>
              <a:ext cx="245327" cy="23417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53669" y="3657600"/>
              <a:ext cx="1413585" cy="715089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nl-NL" sz="1200" dirty="0"/>
                <a:t>536 - 538 </a:t>
              </a:r>
            </a:p>
            <a:p>
              <a:pPr algn="ctr"/>
              <a:r>
                <a:rPr lang="nl-NL" sz="1200" i="1" dirty="0"/>
                <a:t>Terugkeer</a:t>
              </a:r>
            </a:p>
            <a:p>
              <a:pPr algn="ctr"/>
              <a:r>
                <a:rPr lang="nl-NL" sz="1200" i="1" dirty="0"/>
                <a:t>Begin tempelbouw</a:t>
              </a:r>
            </a:p>
          </p:txBody>
        </p:sp>
        <p:cxnSp>
          <p:nvCxnSpPr>
            <p:cNvPr id="75" name="Straight Arrow Connector 74"/>
            <p:cNvCxnSpPr>
              <a:stCxn id="74" idx="0"/>
              <a:endCxn id="73" idx="4"/>
            </p:cNvCxnSpPr>
            <p:nvPr/>
          </p:nvCxnSpPr>
          <p:spPr>
            <a:xfrm flipH="1" flipV="1">
              <a:off x="1360449" y="3211552"/>
              <a:ext cx="13" cy="4460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58" name="Picture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3236749" y="2562985"/>
            <a:ext cx="2781688" cy="565864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264894" y="6639155"/>
            <a:ext cx="39228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i="1" dirty="0">
                <a:hlinkClick r:id="rId6"/>
              </a:rPr>
              <a:t>www.debijbelvoorjou.nl</a:t>
            </a:r>
            <a:r>
              <a:rPr lang="nl-NL" sz="900" i="1" dirty="0"/>
              <a:t> – Wessel Kranenborg - Alle genoemde jaartallen zijn v.C.</a:t>
            </a:r>
          </a:p>
        </p:txBody>
      </p:sp>
    </p:spTree>
    <p:extLst>
      <p:ext uri="{BB962C8B-B14F-4D97-AF65-F5344CB8AC3E}">
        <p14:creationId xmlns:p14="http://schemas.microsoft.com/office/powerpoint/2010/main" val="417578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0" name="Picture 2" descr="http://media.freebibleimages.org/stories/FB_Rebuilding_Temple_1/overview_images/012-rebuilding-temple-1.jpg?14369482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963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51551" y="0"/>
            <a:ext cx="341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i="1" dirty="0"/>
              <a:t>Afbeelding gebruikt van: </a:t>
            </a:r>
            <a:r>
              <a:rPr lang="nl-NL" sz="1200" i="1" dirty="0">
                <a:hlinkClick r:id="rId4"/>
              </a:rPr>
              <a:t>www.freebibleimages.org</a:t>
            </a:r>
            <a:endParaRPr lang="nl-NL" sz="1200" i="1" dirty="0"/>
          </a:p>
        </p:txBody>
      </p:sp>
    </p:spTree>
    <p:extLst>
      <p:ext uri="{BB962C8B-B14F-4D97-AF65-F5344CB8AC3E}">
        <p14:creationId xmlns:p14="http://schemas.microsoft.com/office/powerpoint/2010/main" val="2276566146"/>
      </p:ext>
    </p:extLst>
  </p:cSld>
  <p:clrMapOvr>
    <a:masterClrMapping/>
  </p:clrMapOvr>
  <p:transition spd="slow">
    <p:push dir="u"/>
  </p:transition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2853</TotalTime>
  <Words>1599</Words>
  <Application>Microsoft Office PowerPoint</Application>
  <PresentationFormat>Widescreen</PresentationFormat>
  <Paragraphs>391</Paragraphs>
  <Slides>27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Garamond</vt:lpstr>
      <vt:lpstr>Tahoma</vt:lpstr>
      <vt:lpstr>Office Theme</vt:lpstr>
      <vt:lpstr>Organic</vt:lpstr>
      <vt:lpstr>Tijdlijn van Israël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</vt:lpstr>
      <vt:lpstr>PowerPoint Presentation</vt:lpstr>
      <vt:lpstr>Tekst</vt:lpstr>
      <vt:lpstr>Tekst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Wessel Kranenborg</dc:creator>
  <cp:lastModifiedBy>Wessel Kranenborg</cp:lastModifiedBy>
  <cp:revision>81</cp:revision>
  <dcterms:created xsi:type="dcterms:W3CDTF">2016-08-10T18:32:45Z</dcterms:created>
  <dcterms:modified xsi:type="dcterms:W3CDTF">2016-11-06T20:22:52Z</dcterms:modified>
</cp:coreProperties>
</file>